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6"/>
    <p:sldMasterId id="2147486817" r:id="rId67"/>
  </p:sldMasterIdLst>
  <p:notesMasterIdLst>
    <p:notesMasterId r:id="rId93"/>
  </p:notesMasterIdLst>
  <p:handoutMasterIdLst>
    <p:handoutMasterId r:id="rId94"/>
  </p:handoutMasterIdLst>
  <p:sldIdLst>
    <p:sldId id="617" r:id="rId68"/>
    <p:sldId id="618" r:id="rId69"/>
    <p:sldId id="619" r:id="rId70"/>
    <p:sldId id="625" r:id="rId71"/>
    <p:sldId id="626" r:id="rId72"/>
    <p:sldId id="627" r:id="rId73"/>
    <p:sldId id="629" r:id="rId74"/>
    <p:sldId id="630" r:id="rId75"/>
    <p:sldId id="621" r:id="rId76"/>
    <p:sldId id="624" r:id="rId77"/>
    <p:sldId id="611" r:id="rId78"/>
    <p:sldId id="631" r:id="rId79"/>
    <p:sldId id="612" r:id="rId80"/>
    <p:sldId id="635" r:id="rId81"/>
    <p:sldId id="632" r:id="rId82"/>
    <p:sldId id="639" r:id="rId83"/>
    <p:sldId id="613" r:id="rId84"/>
    <p:sldId id="636" r:id="rId85"/>
    <p:sldId id="638" r:id="rId86"/>
    <p:sldId id="615" r:id="rId87"/>
    <p:sldId id="616" r:id="rId88"/>
    <p:sldId id="633" r:id="rId89"/>
    <p:sldId id="634" r:id="rId90"/>
    <p:sldId id="640" r:id="rId91"/>
    <p:sldId id="604"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2166228-33AF-304C-A301-79CD7FD4A0E9}">
          <p14:sldIdLst/>
        </p14:section>
        <p14:section name="Dark Blue" id="{4F5F1CCF-C14C-AF41-B89D-C271BDDF486B}">
          <p14:sldIdLst>
            <p14:sldId id="617"/>
            <p14:sldId id="618"/>
            <p14:sldId id="619"/>
            <p14:sldId id="625"/>
            <p14:sldId id="626"/>
            <p14:sldId id="627"/>
            <p14:sldId id="629"/>
            <p14:sldId id="630"/>
            <p14:sldId id="621"/>
            <p14:sldId id="624"/>
            <p14:sldId id="611"/>
            <p14:sldId id="631"/>
            <p14:sldId id="612"/>
            <p14:sldId id="635"/>
            <p14:sldId id="632"/>
            <p14:sldId id="639"/>
            <p14:sldId id="613"/>
            <p14:sldId id="636"/>
            <p14:sldId id="638"/>
            <p14:sldId id="615"/>
            <p14:sldId id="616"/>
            <p14:sldId id="633"/>
            <p14:sldId id="634"/>
            <p14:sldId id="640"/>
            <p14:sldId id="604"/>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ADDD"/>
    <a:srgbClr val="388AFF"/>
    <a:srgbClr val="03F0FF"/>
    <a:srgbClr val="E0F4FE"/>
    <a:srgbClr val="0073B4"/>
    <a:srgbClr val="438EB7"/>
    <a:srgbClr val="00B9F2"/>
    <a:srgbClr val="007AC2"/>
    <a:srgbClr val="C0E8FF"/>
    <a:srgbClr val="C8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4" autoAdjust="0"/>
    <p:restoredTop sz="59905" autoAdjust="0"/>
  </p:normalViewPr>
  <p:slideViewPr>
    <p:cSldViewPr snapToGrid="0" snapToObjects="1" showGuides="1">
      <p:cViewPr varScale="1">
        <p:scale>
          <a:sx n="45" d="100"/>
          <a:sy n="45" d="100"/>
        </p:scale>
        <p:origin x="1400" y="4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customXml" Target="../customXml/item50.xml"/><Relationship Id="rId55" Type="http://schemas.openxmlformats.org/officeDocument/2006/relationships/customXml" Target="../customXml/item55.xml"/><Relationship Id="rId63" Type="http://schemas.openxmlformats.org/officeDocument/2006/relationships/customXml" Target="../customXml/item63.xml"/><Relationship Id="rId68" Type="http://schemas.openxmlformats.org/officeDocument/2006/relationships/slide" Target="slides/slide1.xml"/><Relationship Id="rId76" Type="http://schemas.openxmlformats.org/officeDocument/2006/relationships/slide" Target="slides/slide9.xml"/><Relationship Id="rId84" Type="http://schemas.openxmlformats.org/officeDocument/2006/relationships/slide" Target="slides/slide17.xml"/><Relationship Id="rId89" Type="http://schemas.openxmlformats.org/officeDocument/2006/relationships/slide" Target="slides/slide22.xml"/><Relationship Id="rId97"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4.xml"/><Relationship Id="rId92" Type="http://schemas.openxmlformats.org/officeDocument/2006/relationships/slide" Target="slides/slide25.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slideMaster" Target="slideMasters/slideMaster1.xml"/><Relationship Id="rId74" Type="http://schemas.openxmlformats.org/officeDocument/2006/relationships/slide" Target="slides/slide7.xml"/><Relationship Id="rId79" Type="http://schemas.openxmlformats.org/officeDocument/2006/relationships/slide" Target="slides/slide12.xml"/><Relationship Id="rId87" Type="http://schemas.openxmlformats.org/officeDocument/2006/relationships/slide" Target="slides/slide20.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5.xml"/><Relationship Id="rId90" Type="http://schemas.openxmlformats.org/officeDocument/2006/relationships/slide" Target="slides/slide23.xml"/><Relationship Id="rId95" Type="http://schemas.openxmlformats.org/officeDocument/2006/relationships/presProps" Target="presProp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 Target="slides/slide2.xml"/><Relationship Id="rId77" Type="http://schemas.openxmlformats.org/officeDocument/2006/relationships/slide" Target="slides/slide10.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5.xml"/><Relationship Id="rId80" Type="http://schemas.openxmlformats.org/officeDocument/2006/relationships/slide" Target="slides/slide13.xml"/><Relationship Id="rId85" Type="http://schemas.openxmlformats.org/officeDocument/2006/relationships/slide" Target="slides/slide18.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Master" Target="slideMasters/slideMaster2.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3.xml"/><Relationship Id="rId75" Type="http://schemas.openxmlformats.org/officeDocument/2006/relationships/slide" Target="slides/slide8.xml"/><Relationship Id="rId83" Type="http://schemas.openxmlformats.org/officeDocument/2006/relationships/slide" Target="slides/slide16.xml"/><Relationship Id="rId88" Type="http://schemas.openxmlformats.org/officeDocument/2006/relationships/slide" Target="slides/slide21.xml"/><Relationship Id="rId91" Type="http://schemas.openxmlformats.org/officeDocument/2006/relationships/slide" Target="slides/slide24.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6.xml"/><Relationship Id="rId78" Type="http://schemas.openxmlformats.org/officeDocument/2006/relationships/slide" Target="slides/slide11.xml"/><Relationship Id="rId81" Type="http://schemas.openxmlformats.org/officeDocument/2006/relationships/slide" Target="slides/slide14.xml"/><Relationship Id="rId86" Type="http://schemas.openxmlformats.org/officeDocument/2006/relationships/slide" Target="slides/slide19.xml"/><Relationship Id="rId9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3/10/2016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a:t>
            </a:r>
          </a:p>
          <a:p>
            <a:endParaRPr lang="en-US" dirty="0" smtClean="0"/>
          </a:p>
          <a:p>
            <a:r>
              <a:rPr lang="en-US" dirty="0" smtClean="0"/>
              <a:t>I’m</a:t>
            </a:r>
            <a:r>
              <a:rPr lang="en-US" baseline="0" dirty="0" smtClean="0"/>
              <a:t> George </a:t>
            </a:r>
            <a:r>
              <a:rPr lang="en-US" baseline="0" dirty="0" err="1" smtClean="0"/>
              <a:t>Bochenek</a:t>
            </a:r>
            <a:r>
              <a:rPr lang="en-US" baseline="0" dirty="0" smtClean="0"/>
              <a:t> and this is Randy Jones.  We work in Professional Services out of Washington DC. In that role, we end up working on a number of very large JavaScript applications.  Over the course of working on these applications, we’ve found, there’s a definite need to put some care into the release process of your enterprise applications.  Specifically, that means a stark difference between your dev environment, and what goes into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38267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easiest ways to get a quick</a:t>
            </a:r>
            <a:r>
              <a:rPr lang="en-US" baseline="0" dirty="0" smtClean="0"/>
              <a:t> win and get most of the benefits of a Dojo build into an existing application, is by using the ArcGIS JavaScript Web Optimizer.</a:t>
            </a:r>
          </a:p>
          <a:p>
            <a:endParaRPr lang="en-US" baseline="0" dirty="0" smtClean="0"/>
          </a:p>
          <a:p>
            <a:r>
              <a:rPr lang="en-US" dirty="0" smtClean="0"/>
              <a:t>The optimizer lets you upload</a:t>
            </a:r>
            <a:r>
              <a:rPr lang="en-US" baseline="0" dirty="0" smtClean="0"/>
              <a:t> an application to the cloud and produce a build package containing all of the ESRI and Dojo dependencies in a minified layer file.  I’ll usually use this tool for a low effort, but still major bump in performance to an application that’s either already deployed in production, or is really close to being completed.</a:t>
            </a:r>
          </a:p>
          <a:p>
            <a:endParaRPr lang="en-US" baseline="0" dirty="0" smtClean="0"/>
          </a:p>
          <a:p>
            <a:r>
              <a:rPr lang="en-US" dirty="0" smtClean="0"/>
              <a:t>It’s a great tool, but there are draw backs.  Mainly, if an application is under continuous development, you’ll want to incorporate</a:t>
            </a:r>
            <a:r>
              <a:rPr lang="en-US" baseline="0" dirty="0" smtClean="0"/>
              <a:t> your build process into a continuous integration system and be able to test and modify the completed build on your own time and in different environments.</a:t>
            </a:r>
          </a:p>
          <a:p>
            <a:endParaRPr lang="en-US" baseline="0" dirty="0" smtClean="0"/>
          </a:p>
          <a:p>
            <a:r>
              <a:rPr lang="en-US" dirty="0" smtClean="0"/>
              <a:t>In order to get that</a:t>
            </a:r>
            <a:r>
              <a:rPr lang="en-US" baseline="0" dirty="0" smtClean="0"/>
              <a:t> kind of flexibility and responsiveness, we’ll use Bower to pull Dojo and the JavaScript onto our local machine.  From there, we can run the dojo build using </a:t>
            </a:r>
            <a:r>
              <a:rPr lang="en-US" baseline="0" dirty="0" err="1" smtClean="0"/>
              <a:t>NodeJS</a:t>
            </a:r>
            <a:r>
              <a:rPr lang="en-US" baseline="0" dirty="0" smtClean="0"/>
              <a:t> on our own system, using all of our own code.</a:t>
            </a:r>
          </a:p>
          <a:p>
            <a:endParaRPr lang="en-US" baseline="0" dirty="0" smtClean="0"/>
          </a:p>
          <a:p>
            <a:r>
              <a:rPr lang="en-US" baseline="0" dirty="0" smtClean="0"/>
              <a:t>I’ll let Randy get into some more detail on that front.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4114033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Everything we’re going to use today to run the build will use </a:t>
            </a:r>
            <a:r>
              <a:rPr lang="en-US" baseline="0" dirty="0" err="1" smtClean="0"/>
              <a:t>NodeJS</a:t>
            </a:r>
            <a:r>
              <a:rPr lang="en-US" baseline="0" dirty="0" smtClean="0"/>
              <a:t>, so for our examples you’ll need to have node installed.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look</a:t>
            </a:r>
            <a:r>
              <a:rPr lang="en-US" baseline="0" dirty="0" smtClean="0"/>
              <a:t> at the three requirements are to run a local dojo build.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easiest way to get the build working for your project is to start with a good project structure. You want to have your </a:t>
            </a:r>
            <a:r>
              <a:rPr lang="en-US" baseline="0" dirty="0" err="1" smtClean="0"/>
              <a:t>javascript</a:t>
            </a:r>
            <a:r>
              <a:rPr lang="en-US" baseline="0" dirty="0" smtClean="0"/>
              <a:t> code organized into packages. Regardless if your project has a very flat folder structure or nested packages, the build will be able to work with either structure you’ve chosen.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297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Next we need to create a dojo build profile. This tells dojo what modules it needs to pull together for the build.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look at the 3 aspects of this build file that you’ll most likely have to modify for your own project.</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err="1" smtClean="0"/>
              <a:t>basePath</a:t>
            </a:r>
            <a:r>
              <a:rPr lang="en-US" baseline="0" dirty="0" smtClean="0"/>
              <a:t> which will be the location of all your JS code</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Packages define what packages your project might depend on and dojo will build them</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Layers –Here you’ll tell it your main classes, so if you have what you’ll see in our demo project a </a:t>
            </a:r>
            <a:r>
              <a:rPr lang="en-US" baseline="0" dirty="0" err="1" smtClean="0"/>
              <a:t>SiteManger</a:t>
            </a:r>
            <a:r>
              <a:rPr lang="en-US" baseline="0" dirty="0" smtClean="0"/>
              <a:t> or Controller class, you’ll list those out in the dojo profile and the build will figure out all the modules it depends 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next thing we need is the actual dojo and </a:t>
            </a:r>
            <a:r>
              <a:rPr lang="en-US" baseline="0" dirty="0" err="1" smtClean="0"/>
              <a:t>javascript</a:t>
            </a:r>
            <a:r>
              <a:rPr lang="en-US" baseline="0" dirty="0" smtClean="0"/>
              <a:t> </a:t>
            </a:r>
            <a:r>
              <a:rPr lang="en-US" baseline="0" dirty="0" err="1" smtClean="0"/>
              <a:t>api</a:t>
            </a:r>
            <a:r>
              <a:rPr lang="en-US" baseline="0" dirty="0" smtClean="0"/>
              <a:t> code to combine with our custom code, this leads us to dependency management.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3016192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dependency</a:t>
            </a:r>
            <a:r>
              <a:rPr lang="en-US" baseline="0" dirty="0" smtClean="0"/>
              <a:t> management isn’t integral for us to do a dojo build, using Bower for dependency management is probably the easiest way for us to get dojo and the </a:t>
            </a:r>
            <a:r>
              <a:rPr lang="en-US" baseline="0" dirty="0" err="1" smtClean="0"/>
              <a:t>javascript</a:t>
            </a:r>
            <a:r>
              <a:rPr lang="en-US" baseline="0" dirty="0" smtClean="0"/>
              <a:t> </a:t>
            </a:r>
            <a:r>
              <a:rPr lang="en-US" baseline="0" dirty="0" err="1" smtClean="0"/>
              <a:t>api</a:t>
            </a:r>
            <a:r>
              <a:rPr lang="en-US" baseline="0" dirty="0" smtClean="0"/>
              <a:t>. Bower allows us to pull any of the </a:t>
            </a:r>
            <a:r>
              <a:rPr lang="en-US" baseline="0" dirty="0" err="1" smtClean="0"/>
              <a:t>javascript</a:t>
            </a:r>
            <a:r>
              <a:rPr lang="en-US" baseline="0" dirty="0" smtClean="0"/>
              <a:t> </a:t>
            </a:r>
            <a:r>
              <a:rPr lang="en-US" baseline="0" dirty="0" err="1" smtClean="0"/>
              <a:t>api</a:t>
            </a:r>
            <a:r>
              <a:rPr lang="en-US" baseline="0" dirty="0" smtClean="0"/>
              <a:t> 3.14 and later versions and associated patched versions of dojo directly from </a:t>
            </a:r>
            <a:r>
              <a:rPr lang="en-US" baseline="0" dirty="0" err="1" smtClean="0"/>
              <a:t>github</a:t>
            </a:r>
            <a:r>
              <a:rPr lang="en-US" baseline="0" dirty="0" smtClean="0"/>
              <a:t> without downloading zip files, extracting them correctly, remembering what version they are etc.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2365815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add Bower to your project you’ll need node and you can install with a simple </a:t>
            </a:r>
            <a:r>
              <a:rPr lang="en-US" baseline="0" dirty="0" err="1" smtClean="0"/>
              <a:t>npm</a:t>
            </a:r>
            <a:r>
              <a:rPr lang="en-US" baseline="0" dirty="0" smtClean="0"/>
              <a:t> install –g bower.</a:t>
            </a:r>
          </a:p>
          <a:p>
            <a:endParaRPr lang="en-US" baseline="0" dirty="0" smtClean="0"/>
          </a:p>
          <a:p>
            <a:r>
              <a:rPr lang="en-US" baseline="0" dirty="0" smtClean="0"/>
              <a:t>Then you can run bower install &lt;registered package&gt;, </a:t>
            </a:r>
            <a:r>
              <a:rPr lang="en-US" baseline="0" dirty="0" err="1" smtClean="0"/>
              <a:t>github</a:t>
            </a:r>
            <a:r>
              <a:rPr lang="en-US" baseline="0" dirty="0" smtClean="0"/>
              <a:t> repo, or full </a:t>
            </a:r>
            <a:r>
              <a:rPr lang="en-US" baseline="0" dirty="0" err="1" smtClean="0"/>
              <a:t>git</a:t>
            </a:r>
            <a:r>
              <a:rPr lang="en-US" baseline="0" dirty="0" smtClean="0"/>
              <a:t> </a:t>
            </a:r>
            <a:r>
              <a:rPr lang="en-US" baseline="0" dirty="0" err="1" smtClean="0"/>
              <a:t>url</a:t>
            </a:r>
            <a:r>
              <a:rPr lang="en-US" baseline="0" dirty="0" smtClean="0"/>
              <a:t>. This will result in the creation of a </a:t>
            </a:r>
            <a:r>
              <a:rPr lang="en-US" baseline="0" dirty="0" err="1" smtClean="0"/>
              <a:t>bower.json</a:t>
            </a:r>
            <a:r>
              <a:rPr lang="en-US" baseline="0" dirty="0" smtClean="0"/>
              <a:t> file of all the dependencies within your project.</a:t>
            </a:r>
          </a:p>
          <a:p>
            <a:endParaRPr lang="en-US" baseline="0" dirty="0" smtClean="0"/>
          </a:p>
          <a:p>
            <a:r>
              <a:rPr lang="en-US" baseline="0" dirty="0" smtClean="0"/>
              <a:t>The good news if you’re in a disconnected environment that if you go through the effort to get the node packages like Bower, you can still use them with either a local </a:t>
            </a:r>
            <a:r>
              <a:rPr lang="en-US" baseline="0" dirty="0" err="1" smtClean="0"/>
              <a:t>git</a:t>
            </a:r>
            <a:r>
              <a:rPr lang="en-US" baseline="0" dirty="0" smtClean="0"/>
              <a:t> or have zip </a:t>
            </a:r>
            <a:r>
              <a:rPr lang="en-US" baseline="0" dirty="0" err="1" smtClean="0"/>
              <a:t>urls</a:t>
            </a:r>
            <a:r>
              <a:rPr lang="en-US" baseline="0" dirty="0" smtClean="0"/>
              <a:t> which bower will download and automatically extract.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64315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starting a new project and adding dependencies</a:t>
            </a:r>
            <a:r>
              <a:rPr lang="en-US" baseline="0" dirty="0" smtClean="0"/>
              <a:t> you can simply add them by running bower install and the registered name, </a:t>
            </a:r>
            <a:r>
              <a:rPr lang="en-US" baseline="0" dirty="0" err="1" smtClean="0"/>
              <a:t>git</a:t>
            </a:r>
            <a:r>
              <a:rPr lang="en-US" baseline="0" dirty="0" smtClean="0"/>
              <a:t> </a:t>
            </a:r>
            <a:r>
              <a:rPr lang="en-US" baseline="0" dirty="0" err="1" smtClean="0"/>
              <a:t>url</a:t>
            </a:r>
            <a:r>
              <a:rPr lang="en-US" baseline="0" dirty="0" smtClean="0"/>
              <a:t>, </a:t>
            </a:r>
            <a:r>
              <a:rPr lang="en-US" baseline="0" dirty="0" err="1" smtClean="0"/>
              <a:t>github</a:t>
            </a:r>
            <a:r>
              <a:rPr lang="en-US" baseline="0" dirty="0" smtClean="0"/>
              <a:t> project and tag or even the </a:t>
            </a:r>
            <a:r>
              <a:rPr lang="en-US" baseline="0" dirty="0" err="1" smtClean="0"/>
              <a:t>url</a:t>
            </a:r>
            <a:r>
              <a:rPr lang="en-US" baseline="0" dirty="0" smtClean="0"/>
              <a:t> to a zip. This will add an entry to the </a:t>
            </a:r>
            <a:r>
              <a:rPr lang="en-US" baseline="0" dirty="0" err="1" smtClean="0"/>
              <a:t>bower.json</a:t>
            </a:r>
            <a:r>
              <a:rPr lang="en-US" baseline="0" dirty="0" smtClean="0"/>
              <a:t>. Here’s an example of an existing project’s </a:t>
            </a:r>
            <a:r>
              <a:rPr lang="en-US" baseline="0" dirty="0" err="1" smtClean="0"/>
              <a:t>bower.json</a:t>
            </a:r>
            <a:endParaRPr lang="en-US" dirty="0" smtClean="0"/>
          </a:p>
          <a:p>
            <a:endParaRPr lang="en-US" dirty="0" smtClean="0"/>
          </a:p>
          <a:p>
            <a:r>
              <a:rPr lang="en-US" dirty="0" smtClean="0"/>
              <a:t>In this project we</a:t>
            </a:r>
            <a:r>
              <a:rPr lang="en-US" baseline="0" dirty="0" smtClean="0"/>
              <a:t> can see the </a:t>
            </a:r>
            <a:r>
              <a:rPr lang="en-US" baseline="0" dirty="0" err="1" smtClean="0"/>
              <a:t>javascript</a:t>
            </a:r>
            <a:r>
              <a:rPr lang="en-US" baseline="0" dirty="0" smtClean="0"/>
              <a:t> </a:t>
            </a:r>
            <a:r>
              <a:rPr lang="en-US" baseline="0" dirty="0" err="1" smtClean="0"/>
              <a:t>api</a:t>
            </a:r>
            <a:r>
              <a:rPr lang="en-US" baseline="0" dirty="0" smtClean="0"/>
              <a:t> is pulled listed at the bottom of the </a:t>
            </a:r>
            <a:r>
              <a:rPr lang="en-US" baseline="0" dirty="0" err="1" smtClean="0"/>
              <a:t>devDependencies</a:t>
            </a:r>
            <a:r>
              <a:rPr lang="en-US" baseline="0" dirty="0" smtClean="0"/>
              <a:t> and we have the rest of the dojo toolkit, </a:t>
            </a:r>
            <a:r>
              <a:rPr lang="en-US" baseline="0" dirty="0" err="1" smtClean="0"/>
              <a:t>dstore</a:t>
            </a:r>
            <a:r>
              <a:rPr lang="en-US" baseline="0" dirty="0" smtClean="0"/>
              <a:t>, and other libraries that the ArcGIS API for JavaScript </a:t>
            </a:r>
            <a:r>
              <a:rPr lang="en-US" baseline="0" dirty="0" err="1" smtClean="0"/>
              <a:t>ususally</a:t>
            </a:r>
            <a:r>
              <a:rPr lang="en-US" baseline="0" dirty="0" smtClean="0"/>
              <a:t> hosts on the </a:t>
            </a:r>
            <a:r>
              <a:rPr lang="en-US" baseline="0" dirty="0" err="1" smtClean="0"/>
              <a:t>cdn</a:t>
            </a:r>
            <a:r>
              <a:rPr lang="en-US" baseline="0" dirty="0" smtClean="0"/>
              <a:t>. </a:t>
            </a:r>
            <a:r>
              <a:rPr lang="en-US" dirty="0" smtClean="0"/>
              <a:t>Also notice that we are pointing at specific</a:t>
            </a:r>
            <a:r>
              <a:rPr lang="en-US" baseline="0" dirty="0" smtClean="0"/>
              <a:t> </a:t>
            </a:r>
            <a:r>
              <a:rPr lang="en-US" dirty="0" smtClean="0"/>
              <a:t>tags in </a:t>
            </a:r>
            <a:r>
              <a:rPr lang="en-US" dirty="0" err="1" smtClean="0"/>
              <a:t>git</a:t>
            </a:r>
            <a:r>
              <a:rPr lang="en-US" dirty="0" smtClean="0"/>
              <a:t> to ensure we get the correct, patched version of dojo to go with the</a:t>
            </a:r>
            <a:r>
              <a:rPr lang="en-US" baseline="0" dirty="0" smtClean="0"/>
              <a:t> </a:t>
            </a:r>
            <a:r>
              <a:rPr lang="en-US" dirty="0" smtClean="0"/>
              <a:t>latest version of the </a:t>
            </a:r>
            <a:r>
              <a:rPr lang="en-US" dirty="0" err="1" smtClean="0"/>
              <a:t>javascript</a:t>
            </a:r>
            <a:r>
              <a:rPr lang="en-US" dirty="0" smtClean="0"/>
              <a:t> </a:t>
            </a:r>
            <a:r>
              <a:rPr lang="en-US" dirty="0" err="1" smtClean="0"/>
              <a:t>api</a:t>
            </a:r>
            <a:r>
              <a:rPr lang="en-US" dirty="0" smtClean="0"/>
              <a: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You'll also notice I've added a .</a:t>
            </a:r>
            <a:r>
              <a:rPr lang="en-US" dirty="0" err="1" smtClean="0"/>
              <a:t>bowerrc</a:t>
            </a:r>
            <a:r>
              <a:rPr lang="en-US" dirty="0" smtClean="0"/>
              <a:t> file</a:t>
            </a:r>
            <a:r>
              <a:rPr lang="en-US" baseline="0" dirty="0" smtClean="0"/>
              <a:t> </a:t>
            </a:r>
            <a:r>
              <a:rPr lang="en-US" dirty="0" smtClean="0"/>
              <a:t>this is because I decided that instead of bower's default location I wanted the </a:t>
            </a:r>
            <a:r>
              <a:rPr lang="en-US" dirty="0" err="1" smtClean="0"/>
              <a:t>jsapi</a:t>
            </a:r>
            <a:r>
              <a:rPr lang="en-US" dirty="0" smtClean="0"/>
              <a:t>,</a:t>
            </a:r>
            <a:r>
              <a:rPr lang="en-US" baseline="0" dirty="0" smtClean="0"/>
              <a:t> </a:t>
            </a:r>
            <a:r>
              <a:rPr lang="en-US" dirty="0" smtClean="0"/>
              <a:t>dojo, </a:t>
            </a:r>
            <a:r>
              <a:rPr lang="en-US" dirty="0" err="1" smtClean="0"/>
              <a:t>etc</a:t>
            </a:r>
            <a:r>
              <a:rPr lang="en-US" dirty="0" smtClean="0"/>
              <a:t> to cohabitate with my modules. We can see now in my local web/</a:t>
            </a:r>
            <a:r>
              <a:rPr lang="en-US" dirty="0" err="1" smtClean="0"/>
              <a:t>js</a:t>
            </a:r>
            <a:r>
              <a:rPr lang="en-US" dirty="0" smtClean="0"/>
              <a:t> folder I have dojo, </a:t>
            </a:r>
            <a:r>
              <a:rPr lang="en-US" dirty="0" err="1" smtClean="0"/>
              <a:t>esri</a:t>
            </a:r>
            <a:r>
              <a:rPr lang="en-US" dirty="0" smtClean="0"/>
              <a:t>, and the other modules I'll need for a build.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1857354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You'll also notice I've added a .</a:t>
            </a:r>
            <a:r>
              <a:rPr lang="en-US" dirty="0" err="1" smtClean="0"/>
              <a:t>bowerrc</a:t>
            </a:r>
            <a:r>
              <a:rPr lang="en-US" dirty="0" smtClean="0"/>
              <a:t> file</a:t>
            </a:r>
            <a:r>
              <a:rPr lang="en-US" baseline="0" dirty="0" smtClean="0"/>
              <a:t> </a:t>
            </a:r>
            <a:r>
              <a:rPr lang="en-US" dirty="0" smtClean="0"/>
              <a:t>this is because I decided that instead of bower's default location I wanted the </a:t>
            </a:r>
            <a:r>
              <a:rPr lang="en-US" dirty="0" err="1" smtClean="0"/>
              <a:t>jsapi</a:t>
            </a:r>
            <a:r>
              <a:rPr lang="en-US" dirty="0" smtClean="0"/>
              <a:t>,</a:t>
            </a:r>
            <a:r>
              <a:rPr lang="en-US" baseline="0" dirty="0" smtClean="0"/>
              <a:t> </a:t>
            </a:r>
            <a:r>
              <a:rPr lang="en-US" dirty="0" smtClean="0"/>
              <a:t>dojo, </a:t>
            </a:r>
            <a:r>
              <a:rPr lang="en-US" dirty="0" err="1" smtClean="0"/>
              <a:t>etc</a:t>
            </a:r>
            <a:r>
              <a:rPr lang="en-US" dirty="0" smtClean="0"/>
              <a:t> to cohabitate with my modules. We can see now in my local web/</a:t>
            </a:r>
            <a:r>
              <a:rPr lang="en-US" dirty="0" err="1" smtClean="0"/>
              <a:t>js</a:t>
            </a:r>
            <a:r>
              <a:rPr lang="en-US" dirty="0" smtClean="0"/>
              <a:t> folder I have dojo, </a:t>
            </a:r>
            <a:r>
              <a:rPr lang="en-US" dirty="0" err="1" smtClean="0"/>
              <a:t>esri</a:t>
            </a:r>
            <a:r>
              <a:rPr lang="en-US" dirty="0" smtClean="0"/>
              <a:t>, and the other modules I'll need for a build.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381608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 could run the dojo build from a shell or batch file</a:t>
            </a:r>
            <a:r>
              <a:rPr lang="en-US" baseline="0" dirty="0" smtClean="0"/>
              <a:t> on the command line, there is a lot more value, especially when we’re talking about enterprise development to integrate this process into a build automation. Last year we did a similar presentation where our demo used Apache Ant to run the dojo build and this year we’ve updated the demo to use Grunt. While Grunt has become a popular choice for task and build automation in JavaScript, you don’t have to switch to it in order to get the benefits of a Dojo build. As I mentioned last year we used Ant and I’ve seen blog posts about doing dojo builds from maven and Gulp is somewhat similar to Grunt. So whether you want to stick with what your comfortable with explore something new you can still get the production benefits of building your application with the dojo build system.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545174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Like </a:t>
            </a:r>
            <a:r>
              <a:rPr lang="en-US" baseline="0" dirty="0" smtClean="0"/>
              <a:t>bower grunt is extremely easy to install and use once you have node installed. All we have to do is run </a:t>
            </a:r>
            <a:r>
              <a:rPr lang="en-US" baseline="0" dirty="0" err="1" smtClean="0"/>
              <a:t>npm</a:t>
            </a:r>
            <a:r>
              <a:rPr lang="en-US" baseline="0" dirty="0" smtClean="0"/>
              <a:t> install –g grunt-cli and we’re ready to run or create grunt projects.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Grunt has a great ecosystem of tasks already written and are easy for you to add to a project.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install grunt tasks we also run </a:t>
            </a:r>
            <a:r>
              <a:rPr lang="en-US" baseline="0" dirty="0" err="1" smtClean="0"/>
              <a:t>npm</a:t>
            </a:r>
            <a:r>
              <a:rPr lang="en-US" baseline="0" dirty="0" smtClean="0"/>
              <a:t> install commands. Here’s an example of how we’d install the grunt-dojo task, which we’ll use to run our build and just a grunt replace to replace text within files.</a:t>
            </a:r>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34266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by doing –save-dev</a:t>
            </a:r>
            <a:r>
              <a:rPr lang="en-US" baseline="0" dirty="0" smtClean="0"/>
              <a:t> node creates and adds entries to the </a:t>
            </a:r>
            <a:r>
              <a:rPr lang="en-US" baseline="0" dirty="0" err="1" smtClean="0"/>
              <a:t>package.json</a:t>
            </a:r>
            <a:r>
              <a:rPr lang="en-US" baseline="0" dirty="0"/>
              <a:t> </a:t>
            </a:r>
            <a:r>
              <a:rPr lang="en-US" baseline="0" dirty="0" smtClean="0"/>
              <a:t>so that we know all the things this project is dependent on.</a:t>
            </a:r>
          </a:p>
          <a:p>
            <a:endParaRPr lang="en-US" baseline="0" dirty="0" smtClean="0"/>
          </a:p>
          <a:p>
            <a:r>
              <a:rPr lang="en-US" baseline="0" dirty="0" smtClean="0"/>
              <a:t>When the project is checked out from source control, all the developer has to do is run </a:t>
            </a:r>
            <a:r>
              <a:rPr lang="en-US" baseline="0" dirty="0" err="1" smtClean="0"/>
              <a:t>npm</a:t>
            </a:r>
            <a:r>
              <a:rPr lang="en-US" baseline="0" dirty="0" smtClean="0"/>
              <a:t> install and they’ll get all the dependencies needed in one easy step. And remember this file can be copied between projects, you don’t have to start it from scratch.</a:t>
            </a:r>
            <a:endParaRPr lang="en-US"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28231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Production.  Production</a:t>
            </a:r>
            <a:r>
              <a:rPr lang="en-US" baseline="0" dirty="0" smtClean="0"/>
              <a:t> is a scary place.  Generally you can assume a few things: people are going to be looking at your apps with sub optimal network connections.  They’re probably using out of date browsers, and they’re going to be impatient.  There’s only so long a loading bar can distract a user and app that takes forever.</a:t>
            </a:r>
          </a:p>
          <a:p>
            <a:endParaRPr lang="en-US" baseline="0" dirty="0" smtClean="0"/>
          </a:p>
          <a:p>
            <a:r>
              <a:rPr lang="en-US" baseline="0" dirty="0" smtClean="0"/>
              <a:t>A lot of times we think an app is ready to go when all the development is done and everything running as expected.  That would be awesome, but there’s a lot that can be done after development is complete to improve performance and give your users the experience they expect.</a:t>
            </a:r>
          </a:p>
          <a:p>
            <a:endParaRPr lang="en-US" baseline="0" dirty="0" smtClean="0"/>
          </a:p>
          <a:p>
            <a:endParaRPr lang="en-US" baseline="0" dirty="0" smtClean="0"/>
          </a:p>
          <a:p>
            <a:r>
              <a:rPr lang="en-US" dirty="0" smtClean="0"/>
              <a:t>So, how do we know what can be</a:t>
            </a:r>
            <a:r>
              <a:rPr lang="en-US" baseline="0" dirty="0" smtClean="0"/>
              <a:t> done?</a:t>
            </a:r>
          </a:p>
          <a:p>
            <a:endParaRPr lang="en-US" baseline="0" dirty="0" smtClean="0"/>
          </a:p>
          <a:p>
            <a:r>
              <a:rPr lang="en-US" baseline="0" dirty="0" smtClean="0"/>
              <a:t>There are a number of standard optimizations that can be done and I’ll get into that in a little bit.  Most of the time, what I want is to just have something that tells me what I need to do, so I can live the good life.</a:t>
            </a:r>
            <a:endParaRPr lang="en-US"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98134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we’re going to run the dojo build from grunt for this demo, lets go start</a:t>
            </a:r>
            <a:r>
              <a:rPr lang="en-US" baseline="0" dirty="0" smtClean="0"/>
              <a:t> looking at our project.</a:t>
            </a:r>
            <a:endParaRPr lang="en-US"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781807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Randy.  Usually</a:t>
            </a:r>
            <a:r>
              <a:rPr lang="en-US" baseline="0" dirty="0" smtClean="0"/>
              <a:t> when we get into conversations about building apps, I hear something like that’s great George, but how do I get this to work with…</a:t>
            </a:r>
          </a:p>
          <a:p>
            <a:endParaRPr lang="en-US" baseline="0" dirty="0" smtClean="0"/>
          </a:p>
          <a:p>
            <a:r>
              <a:rPr lang="en-US" baseline="0" dirty="0" smtClean="0"/>
              <a:t>Web app builder.  It turns out its really easy.</a:t>
            </a:r>
          </a:p>
          <a:p>
            <a:endParaRPr lang="en-US" baseline="0" dirty="0" smtClean="0"/>
          </a:p>
          <a:p>
            <a:r>
              <a:rPr lang="en-US" baseline="0" dirty="0" smtClean="0"/>
              <a:t>DEMODEMODEMO</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260025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sample app is available on GitHub right now, so please feel free to pull it down, try it out on your own apps, and let us know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807496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64186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That’s where Google </a:t>
            </a:r>
            <a:r>
              <a:rPr lang="en-US" baseline="0" dirty="0" err="1" smtClean="0"/>
              <a:t>PageSpeed</a:t>
            </a:r>
            <a:r>
              <a:rPr lang="en-US" baseline="0" dirty="0" smtClean="0"/>
              <a:t> comes in.</a:t>
            </a:r>
            <a:endParaRPr lang="en-US"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11930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put the </a:t>
            </a:r>
            <a:r>
              <a:rPr lang="en-US" baseline="0" dirty="0" err="1" smtClean="0"/>
              <a:t>url</a:t>
            </a:r>
            <a:r>
              <a:rPr lang="en-US" baseline="0" dirty="0" smtClean="0"/>
              <a:t> of a public site into page speed, it will give a bunch of ideas on how to improve the page, as well as ways to get there, and the potential savings that can be found in each step.  There’s a lot of great documentation that Google packaged with the tool as well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62120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Here’s what happens when we enter esri.com.</a:t>
            </a:r>
            <a:endParaRPr lang="en-US" dirty="0" smtClean="0"/>
          </a:p>
          <a:p>
            <a:endParaRPr lang="en-US" dirty="0" smtClean="0"/>
          </a:p>
          <a:p>
            <a:r>
              <a:rPr lang="en-US" dirty="0" smtClean="0"/>
              <a:t>There</a:t>
            </a:r>
            <a:r>
              <a:rPr lang="en-US" baseline="0" dirty="0" smtClean="0"/>
              <a:t> are a few fixes it recommends, broken out into mobile and desktop sections.  Pretty cool.</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 of the standard</a:t>
            </a:r>
            <a:r>
              <a:rPr lang="en-US" baseline="0" dirty="0" smtClean="0"/>
              <a:t> optimizations can be done without running any analysis and are things we try to think about in the initial design faces of our applications.  </a:t>
            </a:r>
            <a:r>
              <a:rPr lang="en-US" dirty="0" smtClean="0"/>
              <a:t>A lot of them </a:t>
            </a:r>
            <a:r>
              <a:rPr lang="en-US" baseline="0" dirty="0" smtClean="0"/>
              <a:t>are super easy to do, making it a no brainer.</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95984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easiest and most straight forward way to get more performance is through compression.  Every server should be configured to utilize </a:t>
            </a:r>
            <a:r>
              <a:rPr lang="en-US" baseline="0" dirty="0" err="1" smtClean="0"/>
              <a:t>Gzip</a:t>
            </a:r>
            <a:r>
              <a:rPr lang="en-US" baseline="0" dirty="0" smtClean="0"/>
              <a:t> or deflate to compress text files.</a:t>
            </a:r>
            <a:endParaRPr lang="en-US" dirty="0" smtClean="0"/>
          </a:p>
          <a:p>
            <a:endParaRPr lang="en-US" dirty="0" smtClean="0"/>
          </a:p>
          <a:p>
            <a:r>
              <a:rPr lang="en-US" dirty="0" smtClean="0"/>
              <a:t>Every</a:t>
            </a:r>
            <a:r>
              <a:rPr lang="en-US" baseline="0" dirty="0" smtClean="0"/>
              <a:t> modern browser and web server supports </a:t>
            </a:r>
            <a:r>
              <a:rPr lang="en-US" baseline="0" dirty="0" err="1" smtClean="0"/>
              <a:t>gzip</a:t>
            </a:r>
            <a:r>
              <a:rPr lang="en-US" baseline="0" dirty="0" smtClean="0"/>
              <a:t> and deflate for text compression and it can reduce page size by up to 90%.  This is a huge win for adding a couple lines to your server </a:t>
            </a:r>
            <a:r>
              <a:rPr lang="en-US" baseline="0" dirty="0" err="1" smtClean="0"/>
              <a:t>config</a:t>
            </a:r>
            <a:r>
              <a:rPr lang="en-US" baseline="0" dirty="0" smtClean="0"/>
              <a:t>.  Up on the screen, you can see a really simple example of how that works.  That little piece of code was reduced by 47%, from 778 bytes to 414.  On a larger scale, we ran some analysis on a popular public facing mapping site without </a:t>
            </a:r>
            <a:r>
              <a:rPr lang="en-US" baseline="0" dirty="0" err="1" smtClean="0"/>
              <a:t>gzip</a:t>
            </a:r>
            <a:r>
              <a:rPr lang="en-US" baseline="0" dirty="0" smtClean="0"/>
              <a:t> and found enabling this one feature would reduce the overall page size by 228 KB or 79%.  I can’t stress how big a win that is for such little set up.  This can be enabled server-wide, so you don’t even have to think of it on a per app basis.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Next on our priority list is always to minify every last bit of CSS, JavaScript, and HTML.  It’s amazing how much extra room white space, long variable names, and comments take up in our code. Even images can be minified or optimized.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682151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Often, the image resources we’re using as developers are much bigger than the actual display size of the page.  Reducing the size of larger images and using lossless compression frees up even more room. </a:t>
            </a:r>
          </a:p>
          <a:p>
            <a:endParaRPr lang="en-US" baseline="0" dirty="0" smtClean="0"/>
          </a:p>
          <a:p>
            <a:r>
              <a:rPr lang="en-US" baseline="0" dirty="0" smtClean="0"/>
              <a:t>That covers how to make the loaded content smaller, but we can also load things in a smarter way to get performance increases.  Each individual network call is a hit to performance.  We can reduce some of these by combining a number of files.  Images can be combined into one larger image called a sprite. By putting everything into one file and controlling width, height, and position through CSS, you can significantly lower the number of image calls.</a:t>
            </a:r>
          </a:p>
          <a:p>
            <a:endParaRPr lang="en-US" baseline="0" dirty="0" smtClean="0"/>
          </a:p>
          <a:p>
            <a:r>
              <a:rPr lang="en-US" baseline="0" dirty="0" smtClean="0"/>
              <a:t>Once all of our resources have been optimized, we can completely keep users from loading them over the network by leveraging browser caching.  If those resources have the default cache settings increased, the user doesn’t have to make network calls at all.  Mostly static resources can be cached for up to a year, while more frequently updated pages can be set to cache for a week or two weeks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369981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we want to look at how the application is designed and the order in which everything is loaded.  </a:t>
            </a:r>
          </a:p>
          <a:p>
            <a:endParaRPr lang="en-US" baseline="0" dirty="0" smtClean="0"/>
          </a:p>
          <a:p>
            <a:r>
              <a:rPr lang="en-US" sz="1200" b="0" i="0" kern="1200" dirty="0" smtClean="0">
                <a:solidFill>
                  <a:schemeClr val="tx1"/>
                </a:solidFill>
                <a:effectLst/>
                <a:latin typeface="Arial"/>
                <a:ea typeface="+mn-ea"/>
                <a:cs typeface="+mn-cs"/>
              </a:rPr>
              <a:t>Before the browser can render a page it has to build the DOM tree by parsing the HTML markup. During this process, whenever the parser encounters a script it has to stop,</a:t>
            </a:r>
            <a:r>
              <a:rPr lang="en-US" sz="1200" b="0" i="0" kern="1200" baseline="0" dirty="0" smtClean="0">
                <a:solidFill>
                  <a:schemeClr val="tx1"/>
                </a:solidFill>
                <a:effectLst/>
                <a:latin typeface="Arial"/>
                <a:ea typeface="+mn-ea"/>
                <a:cs typeface="+mn-cs"/>
              </a:rPr>
              <a:t> download the script, and </a:t>
            </a:r>
            <a:r>
              <a:rPr lang="en-US" sz="1200" b="0" i="0" kern="1200" dirty="0" smtClean="0">
                <a:solidFill>
                  <a:schemeClr val="tx1"/>
                </a:solidFill>
                <a:effectLst/>
                <a:latin typeface="Arial"/>
                <a:ea typeface="+mn-ea"/>
                <a:cs typeface="+mn-cs"/>
              </a:rPr>
              <a:t>execute it before it can continue parsing the HTML.</a:t>
            </a:r>
            <a:r>
              <a:rPr lang="en-US" baseline="0" dirty="0" smtClean="0"/>
              <a:t>.  In order to give the user feedback quickly, applications should only load the necessary rendering information through blocking tags, instead loading code asynchronously or through lazy loading whenever possible.  </a:t>
            </a:r>
          </a:p>
          <a:p>
            <a:endParaRPr lang="en-US" baseline="0" dirty="0" smtClean="0"/>
          </a:p>
          <a:p>
            <a:r>
              <a:rPr lang="en-US" baseline="0" dirty="0" smtClean="0"/>
              <a:t>This same concept applies to CSS.  Before any structure can be rendered, the entire stylesheet needs to be loaded.  To get around this, we can load our critical rendering information in separate inline blocks or smaller files.  That way the bulk of our rendering can be done at load time.</a:t>
            </a:r>
          </a:p>
          <a:p>
            <a:endParaRPr lang="en-US" baseline="0" dirty="0" smtClean="0"/>
          </a:p>
          <a:p>
            <a:r>
              <a:rPr lang="en-US" baseline="0" dirty="0" smtClean="0"/>
              <a:t>Letting these non-critical scripts get off the road can give users a much more seamless experience and allow them to start using the application before all external resources have been loaded.</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3067863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all of the</a:t>
            </a:r>
            <a:r>
              <a:rPr lang="en-US" baseline="0" dirty="0" smtClean="0"/>
              <a:t> optimization tasks we’ve talked about, the largest difference we’ve seen when writing ESRI mapping applications is through minifying the code and combining the JavaScript API into our code base.  The best way to do that is through the Dojo Build process.</a:t>
            </a:r>
          </a:p>
          <a:p>
            <a:endParaRPr lang="en-US" baseline="0" dirty="0" smtClean="0"/>
          </a:p>
          <a:p>
            <a:r>
              <a:rPr lang="en-US" dirty="0" smtClean="0"/>
              <a:t>Dojo</a:t>
            </a:r>
            <a:r>
              <a:rPr lang="en-US" baseline="0" dirty="0" smtClean="0"/>
              <a:t> provides a set of tools to help build applications using the frame work, which is everything developed using the ESRI JavaScript API.  Basically the system scans your code, minifies everything, and pulls all AMD dependencies from require statements it sees into a single (or a few) layer files.  In addition, any HTML templates will get pulled into that layer file as inline code.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028659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3/10/2016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3/10/2016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3/10/2016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3/10/2016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3/10/2016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7740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9959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7554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6927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0252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3/10/2016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3376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8873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7366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8958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5932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DDECB-4E8B-4DE0-90EB-98AB540D3EB5}" type="datetimeFigureOut">
              <a:rPr lang="en-US">
                <a:solidFill>
                  <a:prstClr val="black">
                    <a:tint val="75000"/>
                  </a:prstClr>
                </a:solidFill>
              </a:rPr>
              <a:pPr/>
              <a:t>3/10/2016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CCD493-506E-4953-9FE6-CECBDA02E0F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0790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3/10/2016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3/10/2016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3/10/2016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3/10/2016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3/10/2016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3/10/2016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3/10/2016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3/10/2016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882DDECB-4E8B-4DE0-90EB-98AB540D3EB5}" type="datetimeFigureOut">
              <a:rPr lang="en-US" smtClean="0">
                <a:solidFill>
                  <a:prstClr val="black">
                    <a:tint val="75000"/>
                  </a:prstClr>
                </a:solidFill>
              </a:rPr>
              <a:pPr defTabSz="914400"/>
              <a:t>3/10/2016</a:t>
            </a:fld>
            <a:endParaRPr lang="en-US" smtClean="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smtClean="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30CCD493-506E-4953-9FE6-CECBDA02E0FC}" type="slidenum">
              <a:rPr lang="en-US" smtClean="0">
                <a:solidFill>
                  <a:prstClr val="black">
                    <a:tint val="75000"/>
                  </a:prstClr>
                </a:solidFill>
              </a:rPr>
              <a:pPr defTabSz="914400"/>
              <a:t>‹#›</a:t>
            </a:fld>
            <a:endParaRPr lang="en-US" smtClean="0">
              <a:solidFill>
                <a:prstClr val="black">
                  <a:tint val="75000"/>
                </a:prstClr>
              </a:solidFill>
            </a:endParaRPr>
          </a:p>
        </p:txBody>
      </p:sp>
    </p:spTree>
    <p:extLst>
      <p:ext uri="{BB962C8B-B14F-4D97-AF65-F5344CB8AC3E}">
        <p14:creationId xmlns:p14="http://schemas.microsoft.com/office/powerpoint/2010/main" val="2771448890"/>
      </p:ext>
    </p:extLst>
  </p:cSld>
  <p:clrMap bg1="lt1" tx1="dk1" bg2="lt2" tx2="dk2" accent1="accent1" accent2="accent2" accent3="accent3" accent4="accent4" accent5="accent5" accent6="accent6" hlink="hlink" folHlink="folHlink"/>
  <p:sldLayoutIdLst>
    <p:sldLayoutId id="2147486818" r:id="rId1"/>
    <p:sldLayoutId id="2147486819" r:id="rId2"/>
    <p:sldLayoutId id="2147486820" r:id="rId3"/>
    <p:sldLayoutId id="2147486821" r:id="rId4"/>
    <p:sldLayoutId id="2147486822" r:id="rId5"/>
    <p:sldLayoutId id="2147486823" r:id="rId6"/>
    <p:sldLayoutId id="2147486824" r:id="rId7"/>
    <p:sldLayoutId id="2147486825" r:id="rId8"/>
    <p:sldLayoutId id="2147486826" r:id="rId9"/>
    <p:sldLayoutId id="2147486827" r:id="rId10"/>
    <p:sldLayoutId id="21474868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828801" y="2544495"/>
            <a:ext cx="8525773" cy="914400"/>
          </a:xfrm>
        </p:spPr>
        <p:txBody>
          <a:bodyPr/>
          <a:lstStyle/>
          <a:p>
            <a:r>
              <a:rPr lang="en-US" sz="4000" dirty="0" smtClean="0">
                <a:solidFill>
                  <a:srgbClr val="81D0FF"/>
                </a:solidFill>
                <a:latin typeface="Arial" charset="0"/>
                <a:cs typeface="AvenirNext LT Pro Demi"/>
              </a:rPr>
              <a:t>Automating Builds </a:t>
            </a:r>
            <a:br>
              <a:rPr lang="en-US" sz="4000" dirty="0" smtClean="0">
                <a:solidFill>
                  <a:srgbClr val="81D0FF"/>
                </a:solidFill>
                <a:latin typeface="Arial" charset="0"/>
                <a:cs typeface="AvenirNext LT Pro Demi"/>
              </a:rPr>
            </a:br>
            <a:r>
              <a:rPr lang="en-US" sz="4000" dirty="0" smtClean="0">
                <a:solidFill>
                  <a:srgbClr val="81D0FF"/>
                </a:solidFill>
                <a:latin typeface="Arial" charset="0"/>
                <a:cs typeface="AvenirNext LT Pro Demi"/>
              </a:rPr>
              <a:t>for Enterprise JavaScript Applications</a:t>
            </a:r>
            <a:endParaRPr lang="en-US" sz="4000" dirty="0">
              <a:solidFill>
                <a:srgbClr val="000000"/>
              </a:solidFill>
              <a:latin typeface="Arial" charset="0"/>
              <a:cs typeface="AvenirNext LT Pro Demi"/>
            </a:endParaRPr>
          </a:p>
        </p:txBody>
      </p:sp>
      <p:sp>
        <p:nvSpPr>
          <p:cNvPr id="5" name="Subtitle 4"/>
          <p:cNvSpPr>
            <a:spLocks noGrp="1"/>
          </p:cNvSpPr>
          <p:nvPr>
            <p:ph type="subTitle" idx="1"/>
          </p:nvPr>
        </p:nvSpPr>
        <p:spPr>
          <a:xfrm>
            <a:off x="1828801" y="3749187"/>
            <a:ext cx="8534401" cy="914400"/>
          </a:xfrm>
        </p:spPr>
        <p:txBody>
          <a:bodyPr/>
          <a:lstStyle/>
          <a:p>
            <a:r>
              <a:rPr lang="en-US" dirty="0" smtClean="0">
                <a:cs typeface="AvenirNext LT Pro Thin"/>
              </a:rPr>
              <a:t>George </a:t>
            </a:r>
            <a:r>
              <a:rPr lang="en-US" dirty="0" err="1" smtClean="0">
                <a:cs typeface="AvenirNext LT Pro Thin"/>
              </a:rPr>
              <a:t>Bochenek</a:t>
            </a:r>
            <a:endParaRPr lang="en-US" dirty="0" smtClean="0">
              <a:cs typeface="AvenirNext LT Pro Thin"/>
            </a:endParaRPr>
          </a:p>
          <a:p>
            <a:r>
              <a:rPr lang="en-US" dirty="0" smtClean="0">
                <a:cs typeface="AvenirNext LT Pro Thin"/>
              </a:rPr>
              <a:t>Randy Jones</a:t>
            </a:r>
            <a:endParaRPr lang="en-US" dirty="0">
              <a:cs typeface="AvenirNext LT Pro Thin"/>
            </a:endParaRPr>
          </a:p>
        </p:txBody>
      </p:sp>
      <p:cxnSp>
        <p:nvCxnSpPr>
          <p:cNvPr id="9" name="Straight Connector 8"/>
          <p:cNvCxnSpPr/>
          <p:nvPr/>
        </p:nvCxnSpPr>
        <p:spPr bwMode="auto">
          <a:xfrm>
            <a:off x="5529890" y="3555167"/>
            <a:ext cx="1031895" cy="0"/>
          </a:xfrm>
          <a:prstGeom prst="line">
            <a:avLst/>
          </a:prstGeom>
          <a:noFill/>
          <a:ln w="25400" cap="flat" cmpd="sng" algn="ctr">
            <a:solidFill>
              <a:srgbClr val="FFFFFF"/>
            </a:solidFill>
            <a:prstDash val="solid"/>
            <a:round/>
            <a:headEnd type="none" w="med" len="med"/>
            <a:tailEnd type="none" w="med" len="med"/>
          </a:ln>
          <a:effectLst/>
        </p:spPr>
      </p:cxnSp>
      <p:sp>
        <p:nvSpPr>
          <p:cNvPr id="14"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rgbClr val="27AAA2"/>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endParaRPr>
          </a:p>
        </p:txBody>
      </p:sp>
      <p:sp>
        <p:nvSpPr>
          <p:cNvPr id="15"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rgbClr val="0070C0"/>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endParaRPr>
          </a:p>
        </p:txBody>
      </p:sp>
      <p:sp>
        <p:nvSpPr>
          <p:cNvPr id="16" name="Title 1"/>
          <p:cNvSpPr txBox="1">
            <a:spLocks/>
          </p:cNvSpPr>
          <p:nvPr/>
        </p:nvSpPr>
        <p:spPr bwMode="white">
          <a:xfrm>
            <a:off x="93203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algn="l">
              <a:buFont typeface="Arial"/>
              <a:buNone/>
              <a:defRPr/>
            </a:pPr>
            <a:r>
              <a:rPr lang="en-US" sz="1500" b="0" dirty="0">
                <a:solidFill>
                  <a:prstClr val="white"/>
                </a:solidFill>
              </a:rPr>
              <a:t>March 8–11, 2016 | Palm Springs, CA</a:t>
            </a:r>
          </a:p>
        </p:txBody>
      </p:sp>
      <p:sp>
        <p:nvSpPr>
          <p:cNvPr id="17" name="Title 1"/>
          <p:cNvSpPr txBox="1">
            <a:spLocks/>
          </p:cNvSpPr>
          <p:nvPr/>
        </p:nvSpPr>
        <p:spPr bwMode="white">
          <a:xfrm>
            <a:off x="93203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algn="l">
              <a:buFont typeface="Arial"/>
              <a:buNone/>
              <a:defRPr/>
            </a:pPr>
            <a:r>
              <a:rPr lang="en-US" sz="2000" dirty="0">
                <a:solidFill>
                  <a:sysClr val="window" lastClr="FFFFFF"/>
                </a:solidFill>
              </a:rPr>
              <a:t>Esri Developer Summit</a:t>
            </a:r>
            <a:endParaRPr lang="en-US" sz="2000" b="0" dirty="0">
              <a:solidFill>
                <a:sysClr val="window" lastClr="FFFFFF"/>
              </a:solidFill>
            </a:endParaRPr>
          </a:p>
        </p:txBody>
      </p:sp>
      <p:pic>
        <p:nvPicPr>
          <p:cNvPr id="13" name="Picture 12" descr="esri_white.png"/>
          <p:cNvPicPr>
            <a:picLocks noChangeAspect="1"/>
          </p:cNvPicPr>
          <p:nvPr/>
        </p:nvPicPr>
        <p:blipFill>
          <a:blip r:embed="rId4">
            <a:alphaModFix amt="84000"/>
            <a:extLst>
              <a:ext uri="{28A0092B-C50C-407E-A947-70E740481C1C}">
                <a14:useLocalDpi xmlns:a14="http://schemas.microsoft.com/office/drawing/2010/main"/>
              </a:ext>
            </a:extLst>
          </a:blip>
          <a:stretch>
            <a:fillRect/>
          </a:stretch>
        </p:blipFill>
        <p:spPr>
          <a:xfrm>
            <a:off x="9979649" y="1731886"/>
            <a:ext cx="1263166" cy="520694"/>
          </a:xfrm>
          <a:prstGeom prst="rect">
            <a:avLst/>
          </a:prstGeom>
        </p:spPr>
      </p:pic>
    </p:spTree>
    <p:extLst>
      <p:ext uri="{BB962C8B-B14F-4D97-AF65-F5344CB8AC3E}">
        <p14:creationId xmlns:p14="http://schemas.microsoft.com/office/powerpoint/2010/main" val="3014495667"/>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48359" y="253318"/>
            <a:ext cx="9019707" cy="63329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571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 Components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93370"/>
            <a:ext cx="12279087" cy="4093029"/>
          </a:xfrm>
          <a:prstGeom prst="rect">
            <a:avLst/>
          </a:prstGeom>
        </p:spPr>
      </p:pic>
    </p:spTree>
    <p:extLst>
      <p:ext uri="{BB962C8B-B14F-4D97-AF65-F5344CB8AC3E}">
        <p14:creationId xmlns:p14="http://schemas.microsoft.com/office/powerpoint/2010/main" val="516786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4017534" cy="6858000"/>
          </a:xfrm>
          <a:prstGeom prst="rect">
            <a:avLst/>
          </a:prstGeom>
          <a:noFill/>
          <a:ln>
            <a:solidFill>
              <a:srgbClr val="FF0000"/>
            </a:solidFill>
          </a:ln>
        </p:spPr>
      </p:pic>
      <p:sp>
        <p:nvSpPr>
          <p:cNvPr id="4" name="Oval 3"/>
          <p:cNvSpPr/>
          <p:nvPr/>
        </p:nvSpPr>
        <p:spPr>
          <a:xfrm>
            <a:off x="315686" y="0"/>
            <a:ext cx="1632857" cy="359229"/>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endCxn id="7" idx="1"/>
          </p:cNvCxnSpPr>
          <p:nvPr/>
        </p:nvCxnSpPr>
        <p:spPr>
          <a:xfrm>
            <a:off x="2111829" y="250371"/>
            <a:ext cx="2503714" cy="295956"/>
          </a:xfrm>
          <a:prstGeom prst="straightConnector1">
            <a:avLst/>
          </a:prstGeom>
          <a:ln w="50800">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4615543" y="179614"/>
            <a:ext cx="7181850" cy="733425"/>
          </a:xfrm>
          <a:prstGeom prst="rect">
            <a:avLst/>
          </a:prstGeom>
        </p:spPr>
      </p:pic>
      <p:pic>
        <p:nvPicPr>
          <p:cNvPr id="8" name="Picture 7"/>
          <p:cNvPicPr>
            <a:picLocks noChangeAspect="1"/>
          </p:cNvPicPr>
          <p:nvPr/>
        </p:nvPicPr>
        <p:blipFill>
          <a:blip r:embed="rId5"/>
          <a:stretch>
            <a:fillRect/>
          </a:stretch>
        </p:blipFill>
        <p:spPr>
          <a:xfrm>
            <a:off x="4615543" y="1847166"/>
            <a:ext cx="7181850" cy="4605619"/>
          </a:xfrm>
          <a:prstGeom prst="rect">
            <a:avLst/>
          </a:prstGeom>
        </p:spPr>
      </p:pic>
      <p:sp>
        <p:nvSpPr>
          <p:cNvPr id="9" name="Rounded Rectangle 8"/>
          <p:cNvSpPr/>
          <p:nvPr/>
        </p:nvSpPr>
        <p:spPr>
          <a:xfrm>
            <a:off x="522514" y="3243943"/>
            <a:ext cx="2677886" cy="36140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3200400" y="4267200"/>
            <a:ext cx="1415143" cy="2177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522514" y="913039"/>
            <a:ext cx="2242457" cy="22111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2764971" y="2046514"/>
            <a:ext cx="177507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a:stretch>
            <a:fillRect/>
          </a:stretch>
        </p:blipFill>
        <p:spPr>
          <a:xfrm>
            <a:off x="4615543" y="146956"/>
            <a:ext cx="7181850" cy="6621011"/>
          </a:xfrm>
          <a:prstGeom prst="rect">
            <a:avLst/>
          </a:prstGeom>
        </p:spPr>
      </p:pic>
    </p:spTree>
    <p:extLst>
      <p:ext uri="{BB962C8B-B14F-4D97-AF65-F5344CB8AC3E}">
        <p14:creationId xmlns:p14="http://schemas.microsoft.com/office/powerpoint/2010/main" val="238014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ower.io/img/bower-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480" y="1601334"/>
            <a:ext cx="4040519" cy="35512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04971" y="2006379"/>
            <a:ext cx="6096000" cy="2677656"/>
          </a:xfrm>
          <a:prstGeom prst="rect">
            <a:avLst/>
          </a:prstGeom>
        </p:spPr>
        <p:txBody>
          <a:bodyPr>
            <a:spAutoFit/>
          </a:bodyPr>
          <a:lstStyle/>
          <a:p>
            <a:r>
              <a:rPr lang="en-US" sz="8000" b="1" dirty="0">
                <a:solidFill>
                  <a:srgbClr val="EF5734"/>
                </a:solidFill>
                <a:latin typeface="Helvetica Neue"/>
              </a:rPr>
              <a:t>Bower</a:t>
            </a:r>
          </a:p>
          <a:p>
            <a:r>
              <a:rPr lang="en-US" sz="4400" b="1" dirty="0">
                <a:solidFill>
                  <a:srgbClr val="543729"/>
                </a:solidFill>
                <a:latin typeface="Helvetica Neue"/>
              </a:rPr>
              <a:t>A package manager for the web</a:t>
            </a:r>
            <a:endParaRPr lang="en-US" sz="4400" b="1" i="0" dirty="0">
              <a:solidFill>
                <a:srgbClr val="543729"/>
              </a:solidFill>
              <a:effectLst/>
              <a:latin typeface="Helvetica Neue"/>
            </a:endParaRPr>
          </a:p>
        </p:txBody>
      </p:sp>
      <p:sp>
        <p:nvSpPr>
          <p:cNvPr id="3" name="TextBox 2"/>
          <p:cNvSpPr txBox="1"/>
          <p:nvPr/>
        </p:nvSpPr>
        <p:spPr>
          <a:xfrm>
            <a:off x="10472057" y="6397954"/>
            <a:ext cx="1141210"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http://bower.io</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10123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75655" y="1038216"/>
            <a:ext cx="7783285" cy="1001485"/>
            <a:chOff x="1774370" y="2801702"/>
            <a:chExt cx="7783285" cy="1001485"/>
          </a:xfrm>
        </p:grpSpPr>
        <p:sp>
          <p:nvSpPr>
            <p:cNvPr id="5" name="Rounded Rectangle 4"/>
            <p:cNvSpPr/>
            <p:nvPr/>
          </p:nvSpPr>
          <p:spPr>
            <a:xfrm>
              <a:off x="1774370" y="2801702"/>
              <a:ext cx="7663543" cy="100148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94112" y="2979278"/>
              <a:ext cx="7663543" cy="646331"/>
            </a:xfrm>
            <a:prstGeom prst="rect">
              <a:avLst/>
            </a:prstGeom>
            <a:noFill/>
          </p:spPr>
          <p:txBody>
            <a:bodyPr wrap="square" rtlCol="0">
              <a:spAutoFit/>
            </a:bodyPr>
            <a:lstStyle/>
            <a:p>
              <a:r>
                <a:rPr lang="en-US" sz="3600" dirty="0" err="1">
                  <a:solidFill>
                    <a:schemeClr val="bg1"/>
                  </a:solidFill>
                  <a:latin typeface="Arial" panose="020B0604020202020204" pitchFamily="34" charset="0"/>
                  <a:cs typeface="Arial" panose="020B0604020202020204" pitchFamily="34" charset="0"/>
                </a:rPr>
                <a:t>n</a:t>
              </a:r>
              <a:r>
                <a:rPr lang="en-US" sz="3600" dirty="0" err="1" smtClean="0">
                  <a:solidFill>
                    <a:schemeClr val="bg1"/>
                  </a:solidFill>
                  <a:latin typeface="Arial" panose="020B0604020202020204" pitchFamily="34" charset="0"/>
                  <a:cs typeface="Arial" panose="020B0604020202020204" pitchFamily="34" charset="0"/>
                </a:rPr>
                <a:t>pm</a:t>
              </a:r>
              <a:r>
                <a:rPr lang="en-US" sz="3600" dirty="0" smtClean="0">
                  <a:solidFill>
                    <a:schemeClr val="bg1"/>
                  </a:solidFill>
                  <a:latin typeface="Arial" panose="020B0604020202020204" pitchFamily="34" charset="0"/>
                  <a:cs typeface="Arial" panose="020B0604020202020204" pitchFamily="34" charset="0"/>
                </a:rPr>
                <a:t> install –g bower</a:t>
              </a:r>
              <a:endParaRPr lang="en-US" sz="3600" dirty="0">
                <a:solidFill>
                  <a:schemeClr val="bg1"/>
                </a:solidFill>
                <a:latin typeface="Arial" panose="020B0604020202020204" pitchFamily="34" charset="0"/>
                <a:cs typeface="Arial" panose="020B0604020202020204" pitchFamily="34" charset="0"/>
              </a:endParaRPr>
            </a:p>
          </p:txBody>
        </p:sp>
      </p:grpSp>
      <p:grpSp>
        <p:nvGrpSpPr>
          <p:cNvPr id="7" name="Group 6"/>
          <p:cNvGrpSpPr/>
          <p:nvPr/>
        </p:nvGrpSpPr>
        <p:grpSpPr>
          <a:xfrm>
            <a:off x="1235525" y="3556445"/>
            <a:ext cx="7973789" cy="1001485"/>
            <a:chOff x="1774370" y="2801702"/>
            <a:chExt cx="7783285" cy="1001485"/>
          </a:xfrm>
        </p:grpSpPr>
        <p:sp>
          <p:nvSpPr>
            <p:cNvPr id="8" name="Rounded Rectangle 7"/>
            <p:cNvSpPr/>
            <p:nvPr/>
          </p:nvSpPr>
          <p:spPr>
            <a:xfrm>
              <a:off x="1774370" y="2801702"/>
              <a:ext cx="7663543" cy="100148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94112" y="2979278"/>
              <a:ext cx="7663543" cy="646331"/>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bower install </a:t>
              </a:r>
              <a:r>
                <a:rPr lang="en-US" sz="3600" dirty="0" err="1" smtClean="0">
                  <a:solidFill>
                    <a:schemeClr val="bg1"/>
                  </a:solidFill>
                  <a:latin typeface="Arial" panose="020B0604020202020204" pitchFamily="34" charset="0"/>
                  <a:cs typeface="Arial" panose="020B0604020202020204" pitchFamily="34" charset="0"/>
                </a:rPr>
                <a:t>arcgis-js-api</a:t>
              </a:r>
              <a:r>
                <a:rPr lang="en-US" sz="3600" dirty="0" smtClean="0">
                  <a:solidFill>
                    <a:schemeClr val="bg1"/>
                  </a:solidFill>
                  <a:latin typeface="Arial" panose="020B0604020202020204" pitchFamily="34" charset="0"/>
                  <a:cs typeface="Arial" panose="020B0604020202020204" pitchFamily="34" charset="0"/>
                </a:rPr>
                <a:t> --save-dev</a:t>
              </a:r>
              <a:endParaRPr lang="en-US" sz="3600" dirty="0">
                <a:solidFill>
                  <a:schemeClr val="bg1"/>
                </a:solidFill>
                <a:latin typeface="Arial" panose="020B0604020202020204" pitchFamily="34" charset="0"/>
                <a:cs typeface="Arial" panose="020B0604020202020204" pitchFamily="34" charset="0"/>
              </a:endParaRPr>
            </a:p>
          </p:txBody>
        </p:sp>
      </p:grpSp>
      <p:grpSp>
        <p:nvGrpSpPr>
          <p:cNvPr id="10" name="Group 9"/>
          <p:cNvGrpSpPr/>
          <p:nvPr/>
        </p:nvGrpSpPr>
        <p:grpSpPr>
          <a:xfrm>
            <a:off x="1260925" y="4724845"/>
            <a:ext cx="10354132" cy="1001485"/>
            <a:chOff x="1774370" y="2801702"/>
            <a:chExt cx="7783285" cy="1001485"/>
          </a:xfrm>
        </p:grpSpPr>
        <p:sp>
          <p:nvSpPr>
            <p:cNvPr id="11" name="Rounded Rectangle 10"/>
            <p:cNvSpPr/>
            <p:nvPr/>
          </p:nvSpPr>
          <p:spPr>
            <a:xfrm>
              <a:off x="1774370" y="2801702"/>
              <a:ext cx="7663543" cy="100148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94112" y="2979278"/>
              <a:ext cx="7663543" cy="646331"/>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bower install </a:t>
              </a:r>
              <a:r>
                <a:rPr lang="en-US" sz="3600" dirty="0" err="1">
                  <a:solidFill>
                    <a:schemeClr val="bg1"/>
                  </a:solidFill>
                  <a:latin typeface="Arial" panose="020B0604020202020204" pitchFamily="34" charset="0"/>
                  <a:cs typeface="Arial" panose="020B0604020202020204" pitchFamily="34" charset="0"/>
                </a:rPr>
                <a:t>Esri</a:t>
              </a:r>
              <a:r>
                <a:rPr lang="en-US" sz="3600">
                  <a:solidFill>
                    <a:schemeClr val="bg1"/>
                  </a:solidFill>
                  <a:latin typeface="Arial" panose="020B0604020202020204" pitchFamily="34" charset="0"/>
                  <a:cs typeface="Arial" panose="020B0604020202020204" pitchFamily="34" charset="0"/>
                </a:rPr>
                <a:t>/arcgis-js-api#3.16.0 </a:t>
              </a:r>
              <a:r>
                <a:rPr lang="en-US" sz="3600" smtClean="0">
                  <a:solidFill>
                    <a:schemeClr val="bg1"/>
                  </a:solidFill>
                  <a:latin typeface="Arial" panose="020B0604020202020204" pitchFamily="34" charset="0"/>
                  <a:cs typeface="Arial" panose="020B0604020202020204" pitchFamily="34" charset="0"/>
                </a:rPr>
                <a:t>--save-dev</a:t>
              </a:r>
              <a:endParaRPr lang="en-US" sz="36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3625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87143" y="675144"/>
            <a:ext cx="6096000" cy="5355312"/>
          </a:xfrm>
          <a:prstGeom prst="rect">
            <a:avLst/>
          </a:prstGeom>
        </p:spPr>
        <p:txBody>
          <a:bodyPr>
            <a:spAutoFit/>
          </a:bodyPr>
          <a:lstStyle/>
          <a:p>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    "name": "</a:t>
            </a:r>
            <a:r>
              <a:rPr lang="en-US" dirty="0" err="1">
                <a:latin typeface="Arial" panose="020B0604020202020204" pitchFamily="34" charset="0"/>
                <a:cs typeface="Arial" panose="020B0604020202020204" pitchFamily="34" charset="0"/>
              </a:rPr>
              <a:t>EnterpriseJSApp</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    "version": "1.0.0",</a:t>
            </a:r>
          </a:p>
          <a:p>
            <a:pPr lvl="1"/>
            <a:r>
              <a:rPr lang="en-US" dirty="0">
                <a:latin typeface="Arial" panose="020B0604020202020204" pitchFamily="34" charset="0"/>
                <a:cs typeface="Arial" panose="020B0604020202020204" pitchFamily="34" charset="0"/>
              </a:rPr>
              <a:t>    "dependencies": {},</a:t>
            </a:r>
          </a:p>
          <a:p>
            <a:pPr lvl="1"/>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devDependencies</a:t>
            </a:r>
            <a:r>
              <a:rPr lang="en-US" dirty="0">
                <a:latin typeface="Arial" panose="020B0604020202020204" pitchFamily="34" charset="0"/>
                <a:cs typeface="Arial" panose="020B0604020202020204" pitchFamily="34" charset="0"/>
              </a:rPr>
              <a:t>": {</a:t>
            </a:r>
          </a:p>
          <a:p>
            <a:pPr lvl="2"/>
            <a:r>
              <a:rPr lang="en-US" dirty="0">
                <a:latin typeface="Arial" panose="020B0604020202020204" pitchFamily="34" charset="0"/>
                <a:cs typeface="Arial" panose="020B0604020202020204" pitchFamily="34" charset="0"/>
              </a:rPr>
              <a:t>        "dojo": "</a:t>
            </a:r>
            <a:r>
              <a:rPr lang="en-US" dirty="0" err="1">
                <a:latin typeface="Arial" panose="020B0604020202020204" pitchFamily="34" charset="0"/>
                <a:cs typeface="Arial" panose="020B0604020202020204" pitchFamily="34" charset="0"/>
              </a:rPr>
              <a:t>Esri</a:t>
            </a:r>
            <a:r>
              <a:rPr lang="en-US" dirty="0">
                <a:latin typeface="Arial" panose="020B0604020202020204" pitchFamily="34" charset="0"/>
                <a:cs typeface="Arial" panose="020B0604020202020204" pitchFamily="34" charset="0"/>
              </a:rPr>
              <a:t>/dojo#v1.10.4/esri-3.14.0",</a:t>
            </a:r>
          </a:p>
          <a:p>
            <a:pPr lvl="2"/>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dijit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Esri</a:t>
            </a:r>
            <a:r>
              <a:rPr lang="en-US" dirty="0">
                <a:latin typeface="Arial" panose="020B0604020202020204" pitchFamily="34" charset="0"/>
                <a:cs typeface="Arial" panose="020B0604020202020204" pitchFamily="34" charset="0"/>
              </a:rPr>
              <a:t>/dijit#v1.10.4/esri-3.14.0",</a:t>
            </a:r>
          </a:p>
          <a:p>
            <a:pPr lvl="2"/>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dojox</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Esri</a:t>
            </a:r>
            <a:r>
              <a:rPr lang="en-US" dirty="0">
                <a:latin typeface="Arial" panose="020B0604020202020204" pitchFamily="34" charset="0"/>
                <a:cs typeface="Arial" panose="020B0604020202020204" pitchFamily="34" charset="0"/>
              </a:rPr>
              <a:t>/dojox#v1.10.4/esri-3.14.0",</a:t>
            </a:r>
          </a:p>
          <a:p>
            <a:pPr lvl="2"/>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dgrid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Esri</a:t>
            </a:r>
            <a:r>
              <a:rPr lang="en-US" dirty="0">
                <a:latin typeface="Arial" panose="020B0604020202020204" pitchFamily="34" charset="0"/>
                <a:cs typeface="Arial" panose="020B0604020202020204" pitchFamily="34" charset="0"/>
              </a:rPr>
              <a:t>/dgrid#0.3.17/esri-3.14.0",</a:t>
            </a:r>
          </a:p>
          <a:p>
            <a:pPr lvl="2"/>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xstyle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Esri</a:t>
            </a:r>
            <a:r>
              <a:rPr lang="en-US" dirty="0">
                <a:latin typeface="Arial" panose="020B0604020202020204" pitchFamily="34" charset="0"/>
                <a:cs typeface="Arial" panose="020B0604020202020204" pitchFamily="34" charset="0"/>
              </a:rPr>
              <a:t>/xstyle#0.1.3/esri-3.14.0",</a:t>
            </a:r>
          </a:p>
          <a:p>
            <a:pPr lvl="2"/>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util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Esri</a:t>
            </a:r>
            <a:r>
              <a:rPr lang="en-US" dirty="0">
                <a:latin typeface="Arial" panose="020B0604020202020204" pitchFamily="34" charset="0"/>
                <a:cs typeface="Arial" panose="020B0604020202020204" pitchFamily="34" charset="0"/>
              </a:rPr>
              <a:t>/dojo-util#v1.10.4/esri-3.14.0",</a:t>
            </a:r>
          </a:p>
          <a:p>
            <a:pPr lvl="2"/>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dstore</a:t>
            </a:r>
            <a:r>
              <a:rPr lang="en-US" dirty="0">
                <a:latin typeface="Arial" panose="020B0604020202020204" pitchFamily="34" charset="0"/>
                <a:cs typeface="Arial" panose="020B0604020202020204" pitchFamily="34" charset="0"/>
              </a:rPr>
              <a:t>": "#v1.1.0",</a:t>
            </a:r>
          </a:p>
          <a:p>
            <a:pPr lvl="2"/>
            <a:r>
              <a:rPr lang="en-US" dirty="0">
                <a:latin typeface="Arial" panose="020B0604020202020204" pitchFamily="34" charset="0"/>
                <a:cs typeface="Arial" panose="020B0604020202020204" pitchFamily="34" charset="0"/>
              </a:rPr>
              <a:t>        "put-selector": "#0.3.6",</a:t>
            </a:r>
          </a:p>
          <a:p>
            <a:pPr lvl="2"/>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esri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Esri</a:t>
            </a:r>
            <a:r>
              <a:rPr lang="en-US" dirty="0">
                <a:latin typeface="Arial" panose="020B0604020202020204" pitchFamily="34" charset="0"/>
                <a:cs typeface="Arial" panose="020B0604020202020204" pitchFamily="34" charset="0"/>
              </a:rPr>
              <a:t>/arcgis-js-api#3.16.0"</a:t>
            </a:r>
          </a:p>
          <a:p>
            <a:pPr lvl="1"/>
            <a:r>
              <a:rPr lang="en-US" dirty="0">
                <a:latin typeface="Arial" panose="020B0604020202020204" pitchFamily="34" charset="0"/>
                <a:cs typeface="Arial" panose="020B0604020202020204" pitchFamily="34" charset="0"/>
              </a:rPr>
              <a:t>    },</a:t>
            </a:r>
          </a:p>
          <a:p>
            <a:pPr lvl="1"/>
            <a:r>
              <a:rPr lang="en-US" dirty="0">
                <a:latin typeface="Arial" panose="020B0604020202020204" pitchFamily="34" charset="0"/>
                <a:cs typeface="Arial" panose="020B0604020202020204" pitchFamily="34" charset="0"/>
              </a:rPr>
              <a:t>    "resolutions": {</a:t>
            </a:r>
          </a:p>
          <a:p>
            <a:pPr lvl="1"/>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dojo": "v1.10.4/esri-3.16.0"</a:t>
            </a:r>
          </a:p>
          <a:p>
            <a:pPr lvl="1"/>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t>
            </a:r>
          </a:p>
        </p:txBody>
      </p:sp>
      <p:sp>
        <p:nvSpPr>
          <p:cNvPr id="5" name="TextBox 4"/>
          <p:cNvSpPr txBox="1"/>
          <p:nvPr/>
        </p:nvSpPr>
        <p:spPr>
          <a:xfrm>
            <a:off x="1175657" y="2725057"/>
            <a:ext cx="2690417" cy="769441"/>
          </a:xfrm>
          <a:prstGeom prst="rect">
            <a:avLst/>
          </a:prstGeom>
          <a:noFill/>
        </p:spPr>
        <p:txBody>
          <a:bodyPr wrap="none" rtlCol="0">
            <a:spAutoFit/>
          </a:bodyPr>
          <a:lstStyle/>
          <a:p>
            <a:r>
              <a:rPr lang="en-US" sz="4400" dirty="0" err="1"/>
              <a:t>b</a:t>
            </a:r>
            <a:r>
              <a:rPr lang="en-US" sz="4400" dirty="0" err="1" smtClean="0"/>
              <a:t>ower.json</a:t>
            </a:r>
            <a:endParaRPr lang="en-US" sz="4400" dirty="0"/>
          </a:p>
        </p:txBody>
      </p:sp>
    </p:spTree>
    <p:extLst>
      <p:ext uri="{BB962C8B-B14F-4D97-AF65-F5344CB8AC3E}">
        <p14:creationId xmlns:p14="http://schemas.microsoft.com/office/powerpoint/2010/main" val="410859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87143" y="2571168"/>
            <a:ext cx="6096000" cy="923330"/>
          </a:xfrm>
          <a:prstGeom prst="rect">
            <a:avLst/>
          </a:prstGeom>
        </p:spPr>
        <p:txBody>
          <a:bodyPr>
            <a:spAutoFit/>
          </a:bodyPr>
          <a:lstStyle/>
          <a:p>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"directory": "web/</a:t>
            </a:r>
            <a:r>
              <a:rPr lang="en-US" dirty="0" err="1">
                <a:latin typeface="Arial" panose="020B0604020202020204" pitchFamily="34" charset="0"/>
                <a:cs typeface="Arial" panose="020B0604020202020204" pitchFamily="34" charset="0"/>
              </a:rPr>
              <a:t>js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a:t>
            </a:r>
          </a:p>
        </p:txBody>
      </p:sp>
      <p:sp>
        <p:nvSpPr>
          <p:cNvPr id="5" name="TextBox 4"/>
          <p:cNvSpPr txBox="1"/>
          <p:nvPr/>
        </p:nvSpPr>
        <p:spPr>
          <a:xfrm>
            <a:off x="1175657" y="2725057"/>
            <a:ext cx="2224327" cy="769441"/>
          </a:xfrm>
          <a:prstGeom prst="rect">
            <a:avLst/>
          </a:prstGeom>
          <a:noFill/>
        </p:spPr>
        <p:txBody>
          <a:bodyPr wrap="none" rtlCol="0">
            <a:spAutoFit/>
          </a:bodyPr>
          <a:lstStyle/>
          <a:p>
            <a:r>
              <a:rPr lang="en-US" sz="4400" dirty="0" smtClean="0"/>
              <a:t>.</a:t>
            </a:r>
            <a:r>
              <a:rPr lang="en-US" sz="4400" dirty="0" err="1" smtClean="0"/>
              <a:t>bowerrc</a:t>
            </a:r>
            <a:endParaRPr lang="en-US" sz="4400" dirty="0"/>
          </a:p>
        </p:txBody>
      </p:sp>
    </p:spTree>
    <p:extLst>
      <p:ext uri="{BB962C8B-B14F-4D97-AF65-F5344CB8AC3E}">
        <p14:creationId xmlns:p14="http://schemas.microsoft.com/office/powerpoint/2010/main" val="3480551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45029" y="-920523"/>
            <a:ext cx="9144000" cy="2387600"/>
          </a:xfrm>
        </p:spPr>
        <p:txBody>
          <a:bodyPr/>
          <a:lstStyle/>
          <a:p>
            <a:r>
              <a:rPr lang="en-US" dirty="0" smtClean="0">
                <a:latin typeface="Arial" panose="020B0604020202020204" pitchFamily="34" charset="0"/>
                <a:cs typeface="Arial" panose="020B0604020202020204" pitchFamily="34" charset="0"/>
              </a:rPr>
              <a:t>Build Automation</a:t>
            </a:r>
            <a:endParaRPr lang="en-US" dirty="0">
              <a:latin typeface="Arial" panose="020B0604020202020204" pitchFamily="34" charset="0"/>
              <a:cs typeface="Arial" panose="020B0604020202020204" pitchFamily="34" charset="0"/>
            </a:endParaRPr>
          </a:p>
        </p:txBody>
      </p:sp>
      <p:pic>
        <p:nvPicPr>
          <p:cNvPr id="2050" name="Picture 2" descr="Apache An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670" y="5113110"/>
            <a:ext cx="1000125" cy="6191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gruntjs.com/img/grunt-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573" y="2378266"/>
            <a:ext cx="2054224" cy="24194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aven.apache.org/images/maven-logo-black-on-wh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8032" y="5113110"/>
            <a:ext cx="3238500" cy="8191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tse4.mm.bing.net/th?id=OIP.M31ea0f06d8389826b4a73c65da9826d0o0&amp;w=315&amp;h=188&amp;c=7&amp;rs=1&amp;qlt=90&amp;o=4&amp;pid=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358" y="2692626"/>
            <a:ext cx="3000375"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46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75655" y="1038216"/>
            <a:ext cx="7783285" cy="1001485"/>
            <a:chOff x="1774370" y="2801702"/>
            <a:chExt cx="7783285" cy="1001485"/>
          </a:xfrm>
        </p:grpSpPr>
        <p:sp>
          <p:nvSpPr>
            <p:cNvPr id="5" name="Rounded Rectangle 4"/>
            <p:cNvSpPr/>
            <p:nvPr/>
          </p:nvSpPr>
          <p:spPr>
            <a:xfrm>
              <a:off x="1774370" y="2801702"/>
              <a:ext cx="7663543" cy="100148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1894112" y="2979278"/>
              <a:ext cx="7663543" cy="646331"/>
            </a:xfrm>
            <a:prstGeom prst="rect">
              <a:avLst/>
            </a:prstGeom>
            <a:noFill/>
          </p:spPr>
          <p:txBody>
            <a:bodyPr wrap="square" rtlCol="0">
              <a:spAutoFit/>
            </a:bodyPr>
            <a:lstStyle/>
            <a:p>
              <a:r>
                <a:rPr lang="en-US" sz="3600" dirty="0" err="1">
                  <a:solidFill>
                    <a:prstClr val="white"/>
                  </a:solidFill>
                  <a:latin typeface="Arial" panose="020B0604020202020204" pitchFamily="34" charset="0"/>
                  <a:cs typeface="Arial" panose="020B0604020202020204" pitchFamily="34" charset="0"/>
                </a:rPr>
                <a:t>n</a:t>
              </a:r>
              <a:r>
                <a:rPr lang="en-US" sz="3600" dirty="0" err="1" smtClean="0">
                  <a:solidFill>
                    <a:prstClr val="white"/>
                  </a:solidFill>
                  <a:latin typeface="Arial" panose="020B0604020202020204" pitchFamily="34" charset="0"/>
                  <a:cs typeface="Arial" panose="020B0604020202020204" pitchFamily="34" charset="0"/>
                </a:rPr>
                <a:t>pm</a:t>
              </a:r>
              <a:r>
                <a:rPr lang="en-US" sz="3600" dirty="0" smtClean="0">
                  <a:solidFill>
                    <a:prstClr val="white"/>
                  </a:solidFill>
                  <a:latin typeface="Arial" panose="020B0604020202020204" pitchFamily="34" charset="0"/>
                  <a:cs typeface="Arial" panose="020B0604020202020204" pitchFamily="34" charset="0"/>
                </a:rPr>
                <a:t> install –g grunt-cli</a:t>
              </a:r>
              <a:endParaRPr lang="en-US" sz="3600" dirty="0">
                <a:solidFill>
                  <a:prstClr val="white"/>
                </a:solidFill>
                <a:latin typeface="Arial" panose="020B0604020202020204" pitchFamily="34" charset="0"/>
                <a:cs typeface="Arial" panose="020B0604020202020204" pitchFamily="34" charset="0"/>
              </a:endParaRPr>
            </a:p>
          </p:txBody>
        </p:sp>
      </p:grpSp>
      <p:grpSp>
        <p:nvGrpSpPr>
          <p:cNvPr id="7" name="Group 6"/>
          <p:cNvGrpSpPr/>
          <p:nvPr/>
        </p:nvGrpSpPr>
        <p:grpSpPr>
          <a:xfrm>
            <a:off x="1235525" y="3556445"/>
            <a:ext cx="7973789" cy="1001485"/>
            <a:chOff x="1774370" y="2801702"/>
            <a:chExt cx="7783285" cy="1001485"/>
          </a:xfrm>
        </p:grpSpPr>
        <p:sp>
          <p:nvSpPr>
            <p:cNvPr id="8" name="Rounded Rectangle 7"/>
            <p:cNvSpPr/>
            <p:nvPr/>
          </p:nvSpPr>
          <p:spPr>
            <a:xfrm>
              <a:off x="1774370" y="2801702"/>
              <a:ext cx="7663543" cy="100148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894112" y="2979278"/>
              <a:ext cx="7663543" cy="646331"/>
            </a:xfrm>
            <a:prstGeom prst="rect">
              <a:avLst/>
            </a:prstGeom>
            <a:noFill/>
          </p:spPr>
          <p:txBody>
            <a:bodyPr wrap="square" rtlCol="0">
              <a:spAutoFit/>
            </a:bodyPr>
            <a:lstStyle/>
            <a:p>
              <a:r>
                <a:rPr lang="en-US" sz="3600" dirty="0" err="1">
                  <a:solidFill>
                    <a:prstClr val="white"/>
                  </a:solidFill>
                  <a:latin typeface="Arial" panose="020B0604020202020204" pitchFamily="34" charset="0"/>
                  <a:cs typeface="Arial" panose="020B0604020202020204" pitchFamily="34" charset="0"/>
                </a:rPr>
                <a:t>n</a:t>
              </a:r>
              <a:r>
                <a:rPr lang="en-US" sz="3600" dirty="0" err="1" smtClean="0">
                  <a:solidFill>
                    <a:prstClr val="white"/>
                  </a:solidFill>
                  <a:latin typeface="Arial" panose="020B0604020202020204" pitchFamily="34" charset="0"/>
                  <a:cs typeface="Arial" panose="020B0604020202020204" pitchFamily="34" charset="0"/>
                </a:rPr>
                <a:t>pm</a:t>
              </a:r>
              <a:r>
                <a:rPr lang="en-US" sz="3600" dirty="0" smtClean="0">
                  <a:solidFill>
                    <a:prstClr val="white"/>
                  </a:solidFill>
                  <a:latin typeface="Arial" panose="020B0604020202020204" pitchFamily="34" charset="0"/>
                  <a:cs typeface="Arial" panose="020B0604020202020204" pitchFamily="34" charset="0"/>
                </a:rPr>
                <a:t> install grunt-dojo --save-dev</a:t>
              </a:r>
              <a:endParaRPr lang="en-US" sz="3600" dirty="0">
                <a:solidFill>
                  <a:prstClr val="white"/>
                </a:solidFill>
                <a:latin typeface="Arial" panose="020B0604020202020204" pitchFamily="34" charset="0"/>
                <a:cs typeface="Arial" panose="020B0604020202020204" pitchFamily="34" charset="0"/>
              </a:endParaRPr>
            </a:p>
          </p:txBody>
        </p:sp>
      </p:grpSp>
      <p:grpSp>
        <p:nvGrpSpPr>
          <p:cNvPr id="10" name="Group 9"/>
          <p:cNvGrpSpPr/>
          <p:nvPr/>
        </p:nvGrpSpPr>
        <p:grpSpPr>
          <a:xfrm>
            <a:off x="1260925" y="4724845"/>
            <a:ext cx="7948389" cy="1001485"/>
            <a:chOff x="1774370" y="2801702"/>
            <a:chExt cx="7783285" cy="1001485"/>
          </a:xfrm>
        </p:grpSpPr>
        <p:sp>
          <p:nvSpPr>
            <p:cNvPr id="11" name="Rounded Rectangle 10"/>
            <p:cNvSpPr/>
            <p:nvPr/>
          </p:nvSpPr>
          <p:spPr>
            <a:xfrm>
              <a:off x="1774370" y="2801702"/>
              <a:ext cx="7663543" cy="100148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p:nvSpPr>
          <p:spPr>
            <a:xfrm>
              <a:off x="1894112" y="2979278"/>
              <a:ext cx="7663543" cy="646331"/>
            </a:xfrm>
            <a:prstGeom prst="rect">
              <a:avLst/>
            </a:prstGeom>
            <a:noFill/>
          </p:spPr>
          <p:txBody>
            <a:bodyPr wrap="square" rtlCol="0">
              <a:spAutoFit/>
            </a:bodyPr>
            <a:lstStyle/>
            <a:p>
              <a:r>
                <a:rPr lang="en-US" sz="3600" dirty="0" err="1">
                  <a:solidFill>
                    <a:prstClr val="white"/>
                  </a:solidFill>
                  <a:latin typeface="Arial" panose="020B0604020202020204" pitchFamily="34" charset="0"/>
                  <a:cs typeface="Arial" panose="020B0604020202020204" pitchFamily="34" charset="0"/>
                </a:rPr>
                <a:t>n</a:t>
              </a:r>
              <a:r>
                <a:rPr lang="en-US" sz="3600" dirty="0" err="1" smtClean="0">
                  <a:solidFill>
                    <a:prstClr val="white"/>
                  </a:solidFill>
                  <a:latin typeface="Arial" panose="020B0604020202020204" pitchFamily="34" charset="0"/>
                  <a:cs typeface="Arial" panose="020B0604020202020204" pitchFamily="34" charset="0"/>
                </a:rPr>
                <a:t>pm</a:t>
              </a:r>
              <a:r>
                <a:rPr lang="en-US" sz="3600" dirty="0" smtClean="0">
                  <a:solidFill>
                    <a:prstClr val="white"/>
                  </a:solidFill>
                  <a:latin typeface="Arial" panose="020B0604020202020204" pitchFamily="34" charset="0"/>
                  <a:cs typeface="Arial" panose="020B0604020202020204" pitchFamily="34" charset="0"/>
                </a:rPr>
                <a:t> install grunt-replace --save-dev</a:t>
              </a:r>
              <a:endParaRPr lang="en-US" sz="3600" dirty="0">
                <a:solidFill>
                  <a:prstClr val="whit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9374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87143" y="675144"/>
            <a:ext cx="6096000" cy="5355312"/>
          </a:xfrm>
          <a:prstGeom prst="rect">
            <a:avLst/>
          </a:prstGeom>
        </p:spPr>
        <p:txBody>
          <a:bodyPr>
            <a:spAutoFit/>
          </a:bodyPr>
          <a:lstStyle/>
          <a:p>
            <a:r>
              <a:rPr lang="en-US" dirty="0">
                <a:solidFill>
                  <a:prstClr val="black"/>
                </a:solidFill>
                <a:latin typeface="Arial" panose="020B0604020202020204" pitchFamily="34" charset="0"/>
                <a:cs typeface="Arial" panose="020B0604020202020204" pitchFamily="34" charset="0"/>
              </a:rPr>
              <a:t>{</a:t>
            </a:r>
          </a:p>
          <a:p>
            <a:pPr lvl="1"/>
            <a:r>
              <a:rPr lang="en-US" dirty="0">
                <a:solidFill>
                  <a:prstClr val="black"/>
                </a:solidFill>
                <a:latin typeface="Arial" panose="020B0604020202020204" pitchFamily="34" charset="0"/>
                <a:cs typeface="Arial" panose="020B0604020202020204" pitchFamily="34" charset="0"/>
              </a:rPr>
              <a:t>    "name": "enterprise-test-sample",</a:t>
            </a:r>
          </a:p>
          <a:p>
            <a:pPr lvl="1"/>
            <a:r>
              <a:rPr lang="en-US" dirty="0">
                <a:solidFill>
                  <a:prstClr val="black"/>
                </a:solidFill>
                <a:latin typeface="Arial" panose="020B0604020202020204" pitchFamily="34" charset="0"/>
                <a:cs typeface="Arial" panose="020B0604020202020204" pitchFamily="34" charset="0"/>
              </a:rPr>
              <a:t>    "version": "1.0.0",</a:t>
            </a:r>
          </a:p>
          <a:p>
            <a:pPr lvl="1"/>
            <a:r>
              <a:rPr lang="en-US" dirty="0">
                <a:solidFill>
                  <a:prstClr val="black"/>
                </a:solidFill>
                <a:latin typeface="Arial" panose="020B0604020202020204" pitchFamily="34" charset="0"/>
                <a:cs typeface="Arial" panose="020B0604020202020204" pitchFamily="34" charset="0"/>
              </a:rPr>
              <a:t>    "description": </a:t>
            </a:r>
            <a:r>
              <a:rPr lang="en-US" dirty="0" smtClean="0">
                <a:solidFill>
                  <a:prstClr val="black"/>
                </a:solidFill>
                <a:latin typeface="Arial" panose="020B0604020202020204" pitchFamily="34" charset="0"/>
                <a:cs typeface="Arial" panose="020B0604020202020204" pitchFamily="34" charset="0"/>
              </a:rPr>
              <a:t>“…</a:t>
            </a:r>
            <a:endParaRPr lang="en-US" dirty="0">
              <a:solidFill>
                <a:prstClr val="black"/>
              </a:solidFill>
              <a:latin typeface="Arial" panose="020B0604020202020204" pitchFamily="34" charset="0"/>
              <a:cs typeface="Arial" panose="020B0604020202020204" pitchFamily="34" charset="0"/>
            </a:endParaRPr>
          </a:p>
          <a:p>
            <a:pPr lvl="1"/>
            <a:r>
              <a:rPr lang="en-US" dirty="0">
                <a:solidFill>
                  <a:prstClr val="black"/>
                </a:solidFill>
                <a:latin typeface="Arial" panose="020B0604020202020204" pitchFamily="34" charset="0"/>
                <a:cs typeface="Arial" panose="020B0604020202020204" pitchFamily="34" charset="0"/>
              </a:rPr>
              <a:t>    "main": "Gruntfile.js",</a:t>
            </a:r>
          </a:p>
          <a:p>
            <a:pPr lvl="1"/>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devDependencies</a:t>
            </a:r>
            <a:r>
              <a:rPr lang="en-US" dirty="0">
                <a:solidFill>
                  <a:prstClr val="black"/>
                </a:solidFill>
                <a:latin typeface="Arial" panose="020B0604020202020204" pitchFamily="34" charset="0"/>
                <a:cs typeface="Arial" panose="020B0604020202020204" pitchFamily="34" charset="0"/>
              </a:rPr>
              <a:t>": {</a:t>
            </a:r>
          </a:p>
          <a:p>
            <a:pPr lvl="2"/>
            <a:r>
              <a:rPr lang="en-US" dirty="0">
                <a:solidFill>
                  <a:prstClr val="black"/>
                </a:solidFill>
                <a:latin typeface="Arial" panose="020B0604020202020204" pitchFamily="34" charset="0"/>
                <a:cs typeface="Arial" panose="020B0604020202020204" pitchFamily="34" charset="0"/>
              </a:rPr>
              <a:t>        "grunt": "^0.4.5",</a:t>
            </a:r>
          </a:p>
          <a:p>
            <a:pPr lvl="2"/>
            <a:r>
              <a:rPr lang="en-US" dirty="0">
                <a:solidFill>
                  <a:prstClr val="black"/>
                </a:solidFill>
                <a:latin typeface="Arial" panose="020B0604020202020204" pitchFamily="34" charset="0"/>
                <a:cs typeface="Arial" panose="020B0604020202020204" pitchFamily="34" charset="0"/>
              </a:rPr>
              <a:t>        "grunt-</a:t>
            </a:r>
            <a:r>
              <a:rPr lang="en-US" dirty="0" err="1">
                <a:solidFill>
                  <a:prstClr val="black"/>
                </a:solidFill>
                <a:latin typeface="Arial" panose="020B0604020202020204" pitchFamily="34" charset="0"/>
                <a:cs typeface="Arial" panose="020B0604020202020204" pitchFamily="34" charset="0"/>
              </a:rPr>
              <a:t>contrib</a:t>
            </a:r>
            <a:r>
              <a:rPr lang="en-US" dirty="0">
                <a:solidFill>
                  <a:prstClr val="black"/>
                </a:solidFill>
                <a:latin typeface="Arial" panose="020B0604020202020204" pitchFamily="34" charset="0"/>
                <a:cs typeface="Arial" panose="020B0604020202020204" pitchFamily="34" charset="0"/>
              </a:rPr>
              <a:t>-clean": "^1.0.0",</a:t>
            </a:r>
          </a:p>
          <a:p>
            <a:pPr lvl="2"/>
            <a:r>
              <a:rPr lang="en-US" dirty="0">
                <a:solidFill>
                  <a:prstClr val="black"/>
                </a:solidFill>
                <a:latin typeface="Arial" panose="020B0604020202020204" pitchFamily="34" charset="0"/>
                <a:cs typeface="Arial" panose="020B0604020202020204" pitchFamily="34" charset="0"/>
              </a:rPr>
              <a:t>        "grunt-</a:t>
            </a:r>
            <a:r>
              <a:rPr lang="en-US" dirty="0" err="1">
                <a:solidFill>
                  <a:prstClr val="black"/>
                </a:solidFill>
                <a:latin typeface="Arial" panose="020B0604020202020204" pitchFamily="34" charset="0"/>
                <a:cs typeface="Arial" panose="020B0604020202020204" pitchFamily="34" charset="0"/>
              </a:rPr>
              <a:t>contrib</a:t>
            </a:r>
            <a:r>
              <a:rPr lang="en-US" dirty="0">
                <a:solidFill>
                  <a:prstClr val="black"/>
                </a:solidFill>
                <a:latin typeface="Arial" panose="020B0604020202020204" pitchFamily="34" charset="0"/>
                <a:cs typeface="Arial" panose="020B0604020202020204" pitchFamily="34" charset="0"/>
              </a:rPr>
              <a:t>-copy": "^1.0.0",</a:t>
            </a:r>
          </a:p>
          <a:p>
            <a:pPr lvl="2"/>
            <a:r>
              <a:rPr lang="en-US" dirty="0">
                <a:solidFill>
                  <a:prstClr val="black"/>
                </a:solidFill>
                <a:latin typeface="Arial" panose="020B0604020202020204" pitchFamily="34" charset="0"/>
                <a:cs typeface="Arial" panose="020B0604020202020204" pitchFamily="34" charset="0"/>
              </a:rPr>
              <a:t>        "grunt-dojo": "^1.1.1",</a:t>
            </a:r>
          </a:p>
          <a:p>
            <a:pPr lvl="2"/>
            <a:r>
              <a:rPr lang="en-US" dirty="0">
                <a:solidFill>
                  <a:prstClr val="black"/>
                </a:solidFill>
                <a:latin typeface="Arial" panose="020B0604020202020204" pitchFamily="34" charset="0"/>
                <a:cs typeface="Arial" panose="020B0604020202020204" pitchFamily="34" charset="0"/>
              </a:rPr>
              <a:t>        "grunt-karma": "^0.12.1",</a:t>
            </a:r>
          </a:p>
          <a:p>
            <a:pPr lvl="2"/>
            <a:r>
              <a:rPr lang="en-US" dirty="0">
                <a:solidFill>
                  <a:prstClr val="black"/>
                </a:solidFill>
                <a:latin typeface="Arial" panose="020B0604020202020204" pitchFamily="34" charset="0"/>
                <a:cs typeface="Arial" panose="020B0604020202020204" pitchFamily="34" charset="0"/>
              </a:rPr>
              <a:t>        "grunt-replace": "^0.11.0",</a:t>
            </a:r>
          </a:p>
          <a:p>
            <a:pPr lvl="2"/>
            <a:r>
              <a:rPr lang="en-US" dirty="0">
                <a:solidFill>
                  <a:prstClr val="black"/>
                </a:solidFill>
                <a:latin typeface="Arial" panose="020B0604020202020204" pitchFamily="34" charset="0"/>
                <a:cs typeface="Arial" panose="020B0604020202020204" pitchFamily="34" charset="0"/>
              </a:rPr>
              <a:t>        "karma": "^0.13.22",</a:t>
            </a:r>
          </a:p>
          <a:p>
            <a:pPr lvl="2"/>
            <a:r>
              <a:rPr lang="en-US" dirty="0">
                <a:solidFill>
                  <a:prstClr val="black"/>
                </a:solidFill>
                <a:latin typeface="Arial" panose="020B0604020202020204" pitchFamily="34" charset="0"/>
                <a:cs typeface="Arial" panose="020B0604020202020204" pitchFamily="34" charset="0"/>
              </a:rPr>
              <a:t>        "karma-chrome-launcher": "^0.1.4",</a:t>
            </a:r>
          </a:p>
          <a:p>
            <a:pPr lvl="2"/>
            <a:r>
              <a:rPr lang="en-US" dirty="0">
                <a:solidFill>
                  <a:prstClr val="black"/>
                </a:solidFill>
                <a:latin typeface="Arial" panose="020B0604020202020204" pitchFamily="34" charset="0"/>
                <a:cs typeface="Arial" panose="020B0604020202020204" pitchFamily="34" charset="0"/>
              </a:rPr>
              <a:t>        "karma-dojo": "0.0.1",</a:t>
            </a:r>
          </a:p>
          <a:p>
            <a:pPr lvl="2"/>
            <a:r>
              <a:rPr lang="en-US" dirty="0">
                <a:solidFill>
                  <a:prstClr val="black"/>
                </a:solidFill>
                <a:latin typeface="Arial" panose="020B0604020202020204" pitchFamily="34" charset="0"/>
                <a:cs typeface="Arial" panose="020B0604020202020204" pitchFamily="34" charset="0"/>
              </a:rPr>
              <a:t>        "karma-jasmine": "^0.1.5",</a:t>
            </a:r>
          </a:p>
          <a:p>
            <a:pPr lvl="2"/>
            <a:r>
              <a:rPr lang="en-US" dirty="0">
                <a:solidFill>
                  <a:prstClr val="black"/>
                </a:solidFill>
                <a:latin typeface="Arial" panose="020B0604020202020204" pitchFamily="34" charset="0"/>
                <a:cs typeface="Arial" panose="020B0604020202020204" pitchFamily="34" charset="0"/>
              </a:rPr>
              <a:t>        "karma-</a:t>
            </a:r>
            <a:r>
              <a:rPr lang="en-US" dirty="0" err="1">
                <a:solidFill>
                  <a:prstClr val="black"/>
                </a:solidFill>
                <a:latin typeface="Arial" panose="020B0604020202020204" pitchFamily="34" charset="0"/>
                <a:cs typeface="Arial" panose="020B0604020202020204" pitchFamily="34" charset="0"/>
              </a:rPr>
              <a:t>junit</a:t>
            </a:r>
            <a:r>
              <a:rPr lang="en-US" dirty="0">
                <a:solidFill>
                  <a:prstClr val="black"/>
                </a:solidFill>
                <a:latin typeface="Arial" panose="020B0604020202020204" pitchFamily="34" charset="0"/>
                <a:cs typeface="Arial" panose="020B0604020202020204" pitchFamily="34" charset="0"/>
              </a:rPr>
              <a:t>-reporter": "^0.3.8"</a:t>
            </a:r>
          </a:p>
          <a:p>
            <a:pPr lvl="1"/>
            <a:r>
              <a:rPr lang="en-US" dirty="0">
                <a:solidFill>
                  <a:prstClr val="black"/>
                </a:solidFill>
                <a:latin typeface="Arial" panose="020B0604020202020204" pitchFamily="34" charset="0"/>
                <a:cs typeface="Arial" panose="020B0604020202020204" pitchFamily="34" charset="0"/>
              </a:rPr>
              <a:t>    }</a:t>
            </a:r>
          </a:p>
          <a:p>
            <a:r>
              <a:rPr lang="en-US" dirty="0">
                <a:solidFill>
                  <a:prstClr val="black"/>
                </a:solidFill>
                <a:latin typeface="Arial" panose="020B0604020202020204" pitchFamily="34" charset="0"/>
                <a:cs typeface="Arial" panose="020B0604020202020204" pitchFamily="34" charset="0"/>
              </a:rPr>
              <a:t>}</a:t>
            </a:r>
          </a:p>
        </p:txBody>
      </p:sp>
      <p:sp>
        <p:nvSpPr>
          <p:cNvPr id="5" name="TextBox 4"/>
          <p:cNvSpPr txBox="1"/>
          <p:nvPr/>
        </p:nvSpPr>
        <p:spPr>
          <a:xfrm>
            <a:off x="1175657" y="2725057"/>
            <a:ext cx="3143938" cy="769441"/>
          </a:xfrm>
          <a:prstGeom prst="rect">
            <a:avLst/>
          </a:prstGeom>
          <a:noFill/>
        </p:spPr>
        <p:txBody>
          <a:bodyPr wrap="none" rtlCol="0">
            <a:spAutoFit/>
          </a:bodyPr>
          <a:lstStyle/>
          <a:p>
            <a:r>
              <a:rPr lang="en-US" sz="4400" dirty="0" err="1" smtClean="0">
                <a:solidFill>
                  <a:prstClr val="black"/>
                </a:solidFill>
              </a:rPr>
              <a:t>package.json</a:t>
            </a:r>
            <a:endParaRPr lang="en-US" sz="4400" dirty="0">
              <a:solidFill>
                <a:prstClr val="black"/>
              </a:solidFill>
            </a:endParaRPr>
          </a:p>
        </p:txBody>
      </p:sp>
      <p:grpSp>
        <p:nvGrpSpPr>
          <p:cNvPr id="6" name="Group 5"/>
          <p:cNvGrpSpPr/>
          <p:nvPr/>
        </p:nvGrpSpPr>
        <p:grpSpPr>
          <a:xfrm>
            <a:off x="1218182" y="4227730"/>
            <a:ext cx="2623458" cy="1001485"/>
            <a:chOff x="1774370" y="2801702"/>
            <a:chExt cx="7783285" cy="1001485"/>
          </a:xfrm>
        </p:grpSpPr>
        <p:sp>
          <p:nvSpPr>
            <p:cNvPr id="7" name="Rounded Rectangle 6"/>
            <p:cNvSpPr/>
            <p:nvPr/>
          </p:nvSpPr>
          <p:spPr>
            <a:xfrm>
              <a:off x="1774370" y="2801702"/>
              <a:ext cx="7663543" cy="100148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1894112" y="2979278"/>
              <a:ext cx="7663543" cy="646331"/>
            </a:xfrm>
            <a:prstGeom prst="rect">
              <a:avLst/>
            </a:prstGeom>
            <a:noFill/>
          </p:spPr>
          <p:txBody>
            <a:bodyPr wrap="square" rtlCol="0">
              <a:spAutoFit/>
            </a:bodyPr>
            <a:lstStyle/>
            <a:p>
              <a:r>
                <a:rPr lang="en-US" sz="3600" dirty="0" err="1">
                  <a:solidFill>
                    <a:prstClr val="white"/>
                  </a:solidFill>
                  <a:latin typeface="Arial" panose="020B0604020202020204" pitchFamily="34" charset="0"/>
                  <a:cs typeface="Arial" panose="020B0604020202020204" pitchFamily="34" charset="0"/>
                </a:rPr>
                <a:t>n</a:t>
              </a:r>
              <a:r>
                <a:rPr lang="en-US" sz="3600" dirty="0" err="1" smtClean="0">
                  <a:solidFill>
                    <a:prstClr val="white"/>
                  </a:solidFill>
                  <a:latin typeface="Arial" panose="020B0604020202020204" pitchFamily="34" charset="0"/>
                  <a:cs typeface="Arial" panose="020B0604020202020204" pitchFamily="34" charset="0"/>
                </a:rPr>
                <a:t>pm</a:t>
              </a:r>
              <a:r>
                <a:rPr lang="en-US" sz="3600" dirty="0" smtClean="0">
                  <a:solidFill>
                    <a:prstClr val="white"/>
                  </a:solidFill>
                  <a:latin typeface="Arial" panose="020B0604020202020204" pitchFamily="34" charset="0"/>
                  <a:cs typeface="Arial" panose="020B0604020202020204" pitchFamily="34" charset="0"/>
                </a:rPr>
                <a:t> install</a:t>
              </a:r>
              <a:endParaRPr lang="en-US" sz="3600" dirty="0">
                <a:solidFill>
                  <a:prstClr val="whit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6498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Production</a:t>
            </a:r>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66785"/>
            <a:ext cx="12192001" cy="16220732"/>
          </a:xfrm>
          <a:prstGeom prst="rect">
            <a:avLst/>
          </a:prstGeom>
        </p:spPr>
      </p:pic>
      <p:pic>
        <p:nvPicPr>
          <p:cNvPr id="1026" name="Picture 2" descr="http://icons.iconarchive.com/icons/uiconstock/socialmedia/512/Flick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0501" y="6514491"/>
            <a:ext cx="422078" cy="4220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15246" y="6579085"/>
            <a:ext cx="1571264" cy="276999"/>
          </a:xfrm>
          <a:prstGeom prst="rect">
            <a:avLst/>
          </a:prstGeom>
        </p:spPr>
        <p:txBody>
          <a:bodyPr wrap="none">
            <a:spAutoFit/>
          </a:bodyPr>
          <a:lstStyle/>
          <a:p>
            <a:r>
              <a:rPr lang="en-US" sz="1200" dirty="0" err="1">
                <a:solidFill>
                  <a:schemeClr val="bg1"/>
                </a:solidFill>
                <a:latin typeface="Arial" panose="020B0604020202020204" pitchFamily="34" charset="0"/>
                <a:cs typeface="Arial" panose="020B0604020202020204" pitchFamily="34" charset="0"/>
              </a:rPr>
              <a:t>zedzap</a:t>
            </a:r>
            <a:r>
              <a:rPr lang="en-US" sz="1200" dirty="0">
                <a:solidFill>
                  <a:schemeClr val="bg1"/>
                </a:solidFill>
                <a:latin typeface="Arial" panose="020B0604020202020204" pitchFamily="34" charset="0"/>
                <a:cs typeface="Arial" panose="020B0604020202020204" pitchFamily="34" charset="0"/>
              </a:rPr>
              <a:t>/8373720815</a:t>
            </a:r>
          </a:p>
        </p:txBody>
      </p:sp>
      <p:sp>
        <p:nvSpPr>
          <p:cNvPr id="8" name="TextBox 7"/>
          <p:cNvSpPr txBox="1"/>
          <p:nvPr/>
        </p:nvSpPr>
        <p:spPr>
          <a:xfrm>
            <a:off x="6384310" y="4611469"/>
            <a:ext cx="2621230" cy="646331"/>
          </a:xfrm>
          <a:prstGeom prst="rect">
            <a:avLst/>
          </a:prstGeom>
          <a:noFill/>
        </p:spPr>
        <p:txBody>
          <a:bodyPr wrap="none" rtlCol="0">
            <a:spAutoFit/>
          </a:bodyPr>
          <a:lstStyle/>
          <a:p>
            <a:r>
              <a:rPr lang="en-US" sz="3600" b="1" dirty="0" smtClean="0">
                <a:solidFill>
                  <a:schemeClr val="bg1"/>
                </a:solidFill>
                <a:latin typeface="Arial" panose="020B0604020202020204" pitchFamily="34" charset="0"/>
                <a:cs typeface="Arial" panose="020B0604020202020204" pitchFamily="34" charset="0"/>
              </a:rPr>
              <a:t>Production</a:t>
            </a:r>
            <a:endParaRPr lang="en-US" sz="3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8168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panose="020B0604020202020204" pitchFamily="34" charset="0"/>
                <a:cs typeface="Arial" panose="020B0604020202020204" pitchFamily="34" charset="0"/>
              </a:rPr>
              <a:t>Sample Project	</a:t>
            </a:r>
            <a:endParaRPr lang="en-US"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https://github.com/Esri/enterprise-build-sample-js</a:t>
            </a:r>
          </a:p>
        </p:txBody>
      </p:sp>
    </p:spTree>
    <p:extLst>
      <p:ext uri="{BB962C8B-B14F-4D97-AF65-F5344CB8AC3E}">
        <p14:creationId xmlns:p14="http://schemas.microsoft.com/office/powerpoint/2010/main" val="92774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
        <p:nvSpPr>
          <p:cNvPr id="2" name="Title 1"/>
          <p:cNvSpPr>
            <a:spLocks noGrp="1"/>
          </p:cNvSpPr>
          <p:nvPr>
            <p:ph type="ctrTitle"/>
          </p:nvPr>
        </p:nvSpPr>
        <p:spPr>
          <a:xfrm>
            <a:off x="2677886" y="2624591"/>
            <a:ext cx="9144000" cy="2387600"/>
          </a:xfrm>
          <a:effectLst>
            <a:outerShdw blurRad="50800" dist="50800" dir="5400000" algn="ctr" rotWithShape="0">
              <a:schemeClr val="bg2">
                <a:lumMod val="50000"/>
              </a:schemeClr>
            </a:outerShdw>
          </a:effectLst>
        </p:spPr>
        <p:txBody>
          <a:bodyPr/>
          <a:lstStyle/>
          <a:p>
            <a:pPr algn="r"/>
            <a:r>
              <a:rPr lang="en-US" smtClean="0">
                <a:solidFill>
                  <a:schemeClr val="bg1"/>
                </a:solidFill>
                <a:latin typeface="Arial" panose="020B0604020202020204" pitchFamily="34" charset="0"/>
                <a:cs typeface="Arial" panose="020B0604020202020204" pitchFamily="34" charset="0"/>
              </a:rPr>
              <a:t>Continuous</a:t>
            </a:r>
            <a:br>
              <a:rPr lang="en-US" smtClean="0">
                <a:solidFill>
                  <a:schemeClr val="bg1"/>
                </a:solidFill>
                <a:latin typeface="Arial" panose="020B0604020202020204" pitchFamily="34" charset="0"/>
                <a:cs typeface="Arial" panose="020B0604020202020204" pitchFamily="34" charset="0"/>
              </a:rPr>
            </a:br>
            <a:r>
              <a:rPr lang="en-US" smtClean="0">
                <a:solidFill>
                  <a:schemeClr val="bg1"/>
                </a:solidFill>
                <a:latin typeface="Arial" panose="020B0604020202020204" pitchFamily="34" charset="0"/>
                <a:cs typeface="Arial" panose="020B0604020202020204" pitchFamily="34" charset="0"/>
              </a:rPr>
              <a:t>Integration</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26229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676894" y="629392"/>
            <a:ext cx="8633361" cy="1323439"/>
          </a:xfrm>
          <a:prstGeom prst="rect">
            <a:avLst/>
          </a:prstGeom>
          <a:noFill/>
        </p:spPr>
        <p:txBody>
          <a:bodyPr wrap="square" rtlCol="0">
            <a:spAutoFit/>
          </a:bodyPr>
          <a:lstStyle/>
          <a:p>
            <a:r>
              <a:rPr lang="en-US" sz="8000" dirty="0" smtClean="0">
                <a:solidFill>
                  <a:schemeClr val="bg1"/>
                </a:solidFill>
                <a:latin typeface="Arial" panose="020B0604020202020204" pitchFamily="34" charset="0"/>
                <a:cs typeface="Arial" panose="020B0604020202020204" pitchFamily="34" charset="0"/>
              </a:rPr>
              <a:t>What about…</a:t>
            </a:r>
          </a:p>
        </p:txBody>
      </p:sp>
      <p:sp>
        <p:nvSpPr>
          <p:cNvPr id="5" name="TextBox 4"/>
          <p:cNvSpPr txBox="1"/>
          <p:nvPr/>
        </p:nvSpPr>
        <p:spPr>
          <a:xfrm>
            <a:off x="3621975" y="2386941"/>
            <a:ext cx="6658847" cy="3046988"/>
          </a:xfrm>
          <a:prstGeom prst="rect">
            <a:avLst/>
          </a:prstGeom>
          <a:noFill/>
        </p:spPr>
        <p:txBody>
          <a:bodyPr wrap="square" rtlCol="0">
            <a:spAutoFit/>
          </a:bodyPr>
          <a:lstStyle/>
          <a:p>
            <a:r>
              <a:rPr lang="en-US" sz="9600" b="1" dirty="0" smtClean="0">
                <a:solidFill>
                  <a:schemeClr val="bg1"/>
                </a:solidFill>
                <a:latin typeface="Arial" panose="020B0604020202020204" pitchFamily="34" charset="0"/>
                <a:cs typeface="Arial" panose="020B0604020202020204" pitchFamily="34" charset="0"/>
              </a:rPr>
              <a:t>Web App Builder?</a:t>
            </a:r>
            <a:endParaRPr lang="en-US" sz="9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131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23180" y="3728050"/>
            <a:ext cx="11523397" cy="707886"/>
          </a:xfrm>
          <a:prstGeom prst="rect">
            <a:avLst/>
          </a:prstGeom>
        </p:spPr>
        <p:txBody>
          <a:bodyPr wrap="square">
            <a:spAutoFit/>
          </a:bodyPr>
          <a:lstStyle/>
          <a:p>
            <a:r>
              <a:rPr lang="en-US" sz="4000" u="sng" dirty="0">
                <a:solidFill>
                  <a:schemeClr val="bg1"/>
                </a:solidFill>
              </a:rPr>
              <a:t>https://github.com/gbochenek/web-app-builder-build</a:t>
            </a:r>
          </a:p>
        </p:txBody>
      </p:sp>
      <p:sp>
        <p:nvSpPr>
          <p:cNvPr id="4" name="TextBox 3"/>
          <p:cNvSpPr txBox="1"/>
          <p:nvPr/>
        </p:nvSpPr>
        <p:spPr>
          <a:xfrm>
            <a:off x="423180" y="2173185"/>
            <a:ext cx="6958940" cy="646331"/>
          </a:xfrm>
          <a:prstGeom prst="rect">
            <a:avLst/>
          </a:prstGeom>
          <a:noFill/>
        </p:spPr>
        <p:txBody>
          <a:bodyPr wrap="square" rtlCol="0">
            <a:spAutoFit/>
          </a:bodyPr>
          <a:lstStyle/>
          <a:p>
            <a:r>
              <a:rPr lang="en-US" sz="3600" dirty="0" smtClean="0">
                <a:solidFill>
                  <a:schemeClr val="bg1"/>
                </a:solidFill>
                <a:latin typeface="Arial" panose="020B0604020202020204" pitchFamily="34" charset="0"/>
                <a:cs typeface="Arial" panose="020B0604020202020204" pitchFamily="34" charset="0"/>
              </a:rPr>
              <a:t>Try it out:</a:t>
            </a:r>
            <a:endParaRPr lang="en-US"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4896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0" y="297321"/>
            <a:ext cx="6096000" cy="4031873"/>
          </a:xfrm>
          <a:prstGeom prst="rect">
            <a:avLst/>
          </a:prstGeom>
        </p:spPr>
        <p:txBody>
          <a:bodyPr>
            <a:spAutoFit/>
          </a:bodyPr>
          <a:lstStyle/>
          <a:p>
            <a:pPr algn="ctr"/>
            <a:r>
              <a:rPr lang="en-US" sz="3200" dirty="0">
                <a:latin typeface="Arial" charset="0"/>
                <a:cs typeface="AvenirNext LT Pro Demi"/>
              </a:rPr>
              <a:t>JavaScript Applications for the Enterprise: Test More, Work </a:t>
            </a:r>
            <a:r>
              <a:rPr lang="en-US" sz="3200" dirty="0" smtClean="0">
                <a:latin typeface="Arial" charset="0"/>
                <a:cs typeface="AvenirNext LT Pro Demi"/>
              </a:rPr>
              <a:t>Less</a:t>
            </a:r>
          </a:p>
          <a:p>
            <a:pPr algn="ctr"/>
            <a:endParaRPr lang="en-US" sz="3200" dirty="0">
              <a:latin typeface="Arial" charset="0"/>
            </a:endParaRPr>
          </a:p>
          <a:p>
            <a:pPr algn="ctr"/>
            <a:r>
              <a:rPr lang="en-US" sz="3200" dirty="0" smtClean="0">
                <a:latin typeface="Arial" charset="0"/>
              </a:rPr>
              <a:t>Friday 8:30-9:30</a:t>
            </a:r>
          </a:p>
          <a:p>
            <a:pPr algn="ctr"/>
            <a:r>
              <a:rPr lang="en-US" sz="3200" dirty="0" smtClean="0">
                <a:latin typeface="Arial" charset="0"/>
              </a:rPr>
              <a:t>1:00-2:00</a:t>
            </a:r>
          </a:p>
          <a:p>
            <a:pPr algn="ctr"/>
            <a:endParaRPr lang="en-US" sz="3200" dirty="0">
              <a:latin typeface="Arial" charset="0"/>
            </a:endParaRPr>
          </a:p>
          <a:p>
            <a:pPr algn="ctr"/>
            <a:r>
              <a:rPr lang="en-US" sz="3200" dirty="0" smtClean="0">
                <a:latin typeface="Arial" charset="0"/>
              </a:rPr>
              <a:t>Primrose B</a:t>
            </a:r>
            <a:endParaRPr lang="en-US" sz="3200" dirty="0"/>
          </a:p>
        </p:txBody>
      </p:sp>
      <p:sp>
        <p:nvSpPr>
          <p:cNvPr id="3" name="Rectangle 2"/>
          <p:cNvSpPr/>
          <p:nvPr/>
        </p:nvSpPr>
        <p:spPr>
          <a:xfrm>
            <a:off x="1632649" y="4344553"/>
            <a:ext cx="9587881" cy="584775"/>
          </a:xfrm>
          <a:prstGeom prst="rect">
            <a:avLst/>
          </a:prstGeom>
        </p:spPr>
        <p:txBody>
          <a:bodyPr wrap="none">
            <a:spAutoFit/>
          </a:bodyPr>
          <a:lstStyle/>
          <a:p>
            <a:r>
              <a:rPr lang="en-US" sz="3200" u="sng" dirty="0">
                <a:latin typeface="Arial" panose="020B0604020202020204" pitchFamily="34" charset="0"/>
                <a:cs typeface="Arial" panose="020B0604020202020204" pitchFamily="34" charset="0"/>
              </a:rPr>
              <a:t>https://github.com/gbochenek/web-app-builder-build</a:t>
            </a:r>
            <a:endParaRPr lang="en-US" sz="3200" u="sng" dirty="0">
              <a:latin typeface="Arial" panose="020B0604020202020204" pitchFamily="34" charset="0"/>
              <a:cs typeface="Arial" panose="020B0604020202020204" pitchFamily="34" charset="0"/>
            </a:endParaRPr>
          </a:p>
        </p:txBody>
      </p:sp>
      <p:sp>
        <p:nvSpPr>
          <p:cNvPr id="4" name="Rectangle 3"/>
          <p:cNvSpPr/>
          <p:nvPr/>
        </p:nvSpPr>
        <p:spPr>
          <a:xfrm>
            <a:off x="1893938" y="5430380"/>
            <a:ext cx="9065302" cy="584775"/>
          </a:xfrm>
          <a:prstGeom prst="rect">
            <a:avLst/>
          </a:prstGeom>
        </p:spPr>
        <p:txBody>
          <a:bodyPr wrap="none">
            <a:spAutoFit/>
          </a:bodyPr>
          <a:lstStyle/>
          <a:p>
            <a:r>
              <a:rPr lang="en-US" sz="3200" u="sng" dirty="0">
                <a:latin typeface="Arial" panose="020B0604020202020204" pitchFamily="34" charset="0"/>
                <a:cs typeface="Arial" panose="020B0604020202020204" pitchFamily="34" charset="0"/>
              </a:rPr>
              <a:t>https://github.com/Esri/enterprise-build-sample-js</a:t>
            </a:r>
            <a:endParaRPr lang="en-US" sz="32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16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Reversed Esri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339" y="2544885"/>
            <a:ext cx="3632200" cy="1274358"/>
          </a:xfrm>
          <a:prstGeom prst="rect">
            <a:avLst/>
          </a:prstGeom>
        </p:spPr>
      </p:pic>
    </p:spTree>
    <p:extLst>
      <p:ext uri="{BB962C8B-B14F-4D97-AF65-F5344CB8AC3E}">
        <p14:creationId xmlns:p14="http://schemas.microsoft.com/office/powerpoint/2010/main" val="630498448"/>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Google </a:t>
            </a:r>
            <a:r>
              <a:rPr lang="en-US" dirty="0" err="1" smtClean="0"/>
              <a:t>PageSpeed</a:t>
            </a:r>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8714"/>
            <a:ext cx="12192000" cy="8055428"/>
          </a:xfrm>
          <a:prstGeom prst="rect">
            <a:avLst/>
          </a:prstGeom>
        </p:spPr>
      </p:pic>
      <p:pic>
        <p:nvPicPr>
          <p:cNvPr id="5" name="Picture 2" descr="http://icons.iconarchive.com/icons/uiconstock/socialmedia/512/Flick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0501" y="6514491"/>
            <a:ext cx="422078" cy="4220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15246" y="6579085"/>
            <a:ext cx="1527982" cy="276999"/>
          </a:xfrm>
          <a:prstGeom prst="rect">
            <a:avLst/>
          </a:prstGeom>
        </p:spPr>
        <p:txBody>
          <a:bodyPr wrap="none">
            <a:spAutoFit/>
          </a:bodyPr>
          <a:lstStyle/>
          <a:p>
            <a:r>
              <a:rPr lang="en-US" sz="1200" dirty="0" err="1">
                <a:solidFill>
                  <a:schemeClr val="bg1"/>
                </a:solidFill>
                <a:latin typeface="Arial" panose="020B0604020202020204" pitchFamily="34" charset="0"/>
                <a:cs typeface="Arial" panose="020B0604020202020204" pitchFamily="34" charset="0"/>
              </a:rPr>
              <a:t>kubina</a:t>
            </a:r>
            <a:r>
              <a:rPr lang="en-US" sz="1200" dirty="0">
                <a:solidFill>
                  <a:schemeClr val="bg1"/>
                </a:solidFill>
                <a:latin typeface="Arial" panose="020B0604020202020204" pitchFamily="34" charset="0"/>
                <a:cs typeface="Arial" panose="020B0604020202020204" pitchFamily="34" charset="0"/>
              </a:rPr>
              <a:t>/3813418796</a:t>
            </a:r>
          </a:p>
        </p:txBody>
      </p:sp>
    </p:spTree>
    <p:extLst>
      <p:ext uri="{BB962C8B-B14F-4D97-AF65-F5344CB8AC3E}">
        <p14:creationId xmlns:p14="http://schemas.microsoft.com/office/powerpoint/2010/main" val="2246753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2950" y="109537"/>
            <a:ext cx="10706100" cy="66389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3855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2950" y="-9525"/>
            <a:ext cx="10706100" cy="6877050"/>
          </a:xfrm>
          <a:prstGeom prst="rect">
            <a:avLst/>
          </a:prstGeom>
        </p:spPr>
      </p:pic>
    </p:spTree>
    <p:extLst>
      <p:ext uri="{BB962C8B-B14F-4D97-AF65-F5344CB8AC3E}">
        <p14:creationId xmlns:p14="http://schemas.microsoft.com/office/powerpoint/2010/main" val="2833061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tretch>
            <a:fillRect/>
          </a:stretch>
        </p:blipFill>
        <p:spPr>
          <a:xfrm>
            <a:off x="965200" y="1679279"/>
            <a:ext cx="5181600" cy="3183529"/>
          </a:xfrm>
          <a:prstGeom prst="rect">
            <a:avLst/>
          </a:prstGeom>
        </p:spPr>
      </p:pic>
      <p:pic>
        <p:nvPicPr>
          <p:cNvPr id="7" name="Content Placeholder 6"/>
          <p:cNvPicPr>
            <a:picLocks noGrp="1" noChangeAspect="1"/>
          </p:cNvPicPr>
          <p:nvPr>
            <p:ph sz="half" idx="2"/>
          </p:nvPr>
        </p:nvPicPr>
        <p:blipFill>
          <a:blip r:embed="rId4"/>
          <a:stretch>
            <a:fillRect/>
          </a:stretch>
        </p:blipFill>
        <p:spPr>
          <a:xfrm>
            <a:off x="7727933" y="1335768"/>
            <a:ext cx="3434475" cy="4351338"/>
          </a:xfrm>
          <a:prstGeom prst="rect">
            <a:avLst/>
          </a:prstGeom>
        </p:spPr>
      </p:pic>
      <p:sp>
        <p:nvSpPr>
          <p:cNvPr id="6" name="Right Arrow 5"/>
          <p:cNvSpPr/>
          <p:nvPr/>
        </p:nvSpPr>
        <p:spPr>
          <a:xfrm>
            <a:off x="6625771" y="3091543"/>
            <a:ext cx="660400" cy="58782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65200" y="403232"/>
            <a:ext cx="7837535" cy="1015663"/>
          </a:xfrm>
          <a:prstGeom prst="rect">
            <a:avLst/>
          </a:prstGeom>
        </p:spPr>
        <p:txBody>
          <a:bodyPr wrap="square">
            <a:spAutoFit/>
          </a:bodyPr>
          <a:lstStyle/>
          <a:p>
            <a:r>
              <a:rPr lang="en-US" sz="6000" dirty="0" err="1" smtClean="0">
                <a:latin typeface="Arial" panose="020B0604020202020204" pitchFamily="34" charset="0"/>
                <a:cs typeface="Arial" panose="020B0604020202020204" pitchFamily="34" charset="0"/>
              </a:rPr>
              <a:t>gzip</a:t>
            </a:r>
            <a:r>
              <a:rPr lang="en-US" sz="6000" dirty="0" smtClean="0">
                <a:latin typeface="Arial" panose="020B0604020202020204" pitchFamily="34" charset="0"/>
                <a:cs typeface="Arial" panose="020B0604020202020204" pitchFamily="34" charset="0"/>
              </a:rPr>
              <a:t> is awesome</a:t>
            </a:r>
            <a:endParaRPr lang="en-US"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233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80977" y="453633"/>
            <a:ext cx="7837535" cy="1015663"/>
          </a:xfrm>
          <a:prstGeom prst="rect">
            <a:avLst/>
          </a:prstGeom>
        </p:spPr>
        <p:txBody>
          <a:bodyPr wrap="square">
            <a:spAutoFit/>
          </a:bodyPr>
          <a:lstStyle/>
          <a:p>
            <a:r>
              <a:rPr lang="en-US" sz="6000" dirty="0" smtClean="0">
                <a:latin typeface="Arial" panose="020B0604020202020204" pitchFamily="34" charset="0"/>
                <a:cs typeface="Arial" panose="020B0604020202020204" pitchFamily="34" charset="0"/>
              </a:rPr>
              <a:t>Image Optimization</a:t>
            </a:r>
            <a:endParaRPr lang="en-US" sz="6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1880977" y="1993943"/>
            <a:ext cx="7251716" cy="4075857"/>
          </a:xfrm>
          <a:prstGeom prst="rect">
            <a:avLst/>
          </a:prstGeom>
        </p:spPr>
      </p:pic>
      <p:pic>
        <p:nvPicPr>
          <p:cNvPr id="1026" name="Picture 2" descr="http://webapps-cdn.esri.com/CDN/graphics/icons/Icon_Sprites_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904" y="3484960"/>
            <a:ext cx="4892633" cy="5469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6146407" y="5352211"/>
            <a:ext cx="3857625" cy="695325"/>
          </a:xfrm>
          <a:prstGeom prst="rect">
            <a:avLst/>
          </a:prstGeom>
        </p:spPr>
      </p:pic>
    </p:spTree>
    <p:extLst>
      <p:ext uri="{BB962C8B-B14F-4D97-AF65-F5344CB8AC3E}">
        <p14:creationId xmlns:p14="http://schemas.microsoft.com/office/powerpoint/2010/main" val="64776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5624"/>
            <a:ext cx="12191999" cy="9747248"/>
          </a:xfrm>
          <a:prstGeom prst="rect">
            <a:avLst/>
          </a:prstGeom>
        </p:spPr>
      </p:pic>
      <p:sp>
        <p:nvSpPr>
          <p:cNvPr id="2" name="Title 1"/>
          <p:cNvSpPr>
            <a:spLocks noGrp="1"/>
          </p:cNvSpPr>
          <p:nvPr>
            <p:ph type="title"/>
          </p:nvPr>
        </p:nvSpPr>
        <p:spPr>
          <a:xfrm>
            <a:off x="1012825" y="266700"/>
            <a:ext cx="6092825" cy="942975"/>
          </a:xfrm>
          <a:effectLst/>
        </p:spPr>
        <p:txBody>
          <a:bodyPr>
            <a:normAutofit fontScale="90000"/>
          </a:bodyPr>
          <a:lstStyle/>
          <a:p>
            <a:r>
              <a:rPr lang="en-US" dirty="0" smtClean="0">
                <a:effectLst>
                  <a:outerShdw blurRad="50800" dist="50800" dir="5400000" algn="ctr" rotWithShape="0">
                    <a:schemeClr val="tx1"/>
                  </a:outerShdw>
                </a:effectLst>
                <a:latin typeface="Arial" panose="020B0604020202020204" pitchFamily="34" charset="0"/>
                <a:cs typeface="Arial" panose="020B0604020202020204" pitchFamily="34" charset="0"/>
              </a:rPr>
              <a:t>Blocking requests</a:t>
            </a:r>
            <a:endParaRPr lang="en-US" dirty="0">
              <a:effectLst>
                <a:outerShdw blurRad="50800" dist="50800" dir="5400000" algn="ctr" rotWithShape="0">
                  <a:schemeClr val="tx1"/>
                </a:outerShdw>
              </a:effectLst>
              <a:latin typeface="Arial" panose="020B0604020202020204" pitchFamily="34" charset="0"/>
              <a:cs typeface="Arial" panose="020B0604020202020204" pitchFamily="34" charset="0"/>
            </a:endParaRPr>
          </a:p>
        </p:txBody>
      </p:sp>
      <p:pic>
        <p:nvPicPr>
          <p:cNvPr id="5" name="Picture 2" descr="http://icons.iconarchive.com/icons/uiconstock/socialmedia/512/Flickr-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0501" y="6514491"/>
            <a:ext cx="422078" cy="4220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15246" y="6579085"/>
            <a:ext cx="1741054" cy="461665"/>
          </a:xfrm>
          <a:prstGeom prst="rect">
            <a:avLst/>
          </a:prstGeom>
        </p:spPr>
        <p:txBody>
          <a:bodyPr wrap="none">
            <a:spAutoFit/>
          </a:bodyPr>
          <a:lstStyle/>
          <a:p>
            <a:r>
              <a:rPr lang="en-US" sz="1200" dirty="0" err="1"/>
              <a:t>dirtbikedba</a:t>
            </a:r>
            <a:r>
              <a:rPr lang="en-US" sz="1200" dirty="0"/>
              <a:t>/3968410315</a:t>
            </a:r>
          </a:p>
          <a:p>
            <a:endParaRPr 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8225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 y="-3241964"/>
            <a:ext cx="12192000" cy="12192000"/>
          </a:xfrm>
          <a:prstGeom prst="rect">
            <a:avLst/>
          </a:prstGeom>
        </p:spPr>
      </p:pic>
      <p:pic>
        <p:nvPicPr>
          <p:cNvPr id="2050" name="Picture 2" descr="http://dojofoundation.org/images/projects/sized-dojoToolkit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44" y="368135"/>
            <a:ext cx="5631840" cy="31717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cons.iconarchive.com/icons/uiconstock/socialmedia/512/Flick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501" y="6514491"/>
            <a:ext cx="422078" cy="4220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215246" y="6579085"/>
            <a:ext cx="1758815" cy="276999"/>
          </a:xfrm>
          <a:prstGeom prst="rect">
            <a:avLst/>
          </a:prstGeom>
        </p:spPr>
        <p:txBody>
          <a:bodyPr wrap="none">
            <a:spAutoFit/>
          </a:bodyPr>
          <a:lstStyle/>
          <a:p>
            <a:r>
              <a:rPr lang="en-US" sz="1200" dirty="0" err="1">
                <a:solidFill>
                  <a:schemeClr val="bg1"/>
                </a:solidFill>
                <a:latin typeface="Arial" panose="020B0604020202020204" pitchFamily="34" charset="0"/>
                <a:cs typeface="Arial" panose="020B0604020202020204" pitchFamily="34" charset="0"/>
              </a:rPr>
              <a:t>r_stephen</a:t>
            </a:r>
            <a:r>
              <a:rPr lang="en-US" sz="1200" dirty="0">
                <a:solidFill>
                  <a:schemeClr val="bg1"/>
                </a:solidFill>
                <a:latin typeface="Arial" panose="020B0604020202020204" pitchFamily="34" charset="0"/>
                <a:cs typeface="Arial" panose="020B0604020202020204" pitchFamily="34" charset="0"/>
              </a:rPr>
              <a:t>/6906698996</a:t>
            </a:r>
          </a:p>
        </p:txBody>
      </p:sp>
    </p:spTree>
    <p:extLst>
      <p:ext uri="{BB962C8B-B14F-4D97-AF65-F5344CB8AC3E}">
        <p14:creationId xmlns:p14="http://schemas.microsoft.com/office/powerpoint/2010/main" val="3375086610"/>
      </p:ext>
    </p:extLst>
  </p:cSld>
  <p:clrMapOvr>
    <a:masterClrMapping/>
  </p:clrMapOvr>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0C0D75C2-D9DF-8C49-86F8-F2DC66D89890}" vid="{2BE2C959-104A-BF4C-8198-B233A7335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10.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11.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12.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13.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14.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15.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6.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17.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8.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19.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2.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0.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21.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2.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3.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24.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5.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26.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7.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8.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9.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0.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31.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32.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3.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4.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5.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6.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37.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8.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39.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4.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40.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1.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2.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3.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44.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45.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46.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48.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49.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0.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1.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52.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53.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54.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55.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6.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57.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58.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59.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6.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60.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61.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63.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64.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65.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7.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8.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9.xml><?xml version="1.0" encoding="utf-8"?>
<ds:datastoreItem xmlns:ds="http://schemas.openxmlformats.org/officeDocument/2006/customXml" ds:itemID="{C3102E66-5C5A-4AAF-9C94-24819091B61E}">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2811</Words>
  <Application>Microsoft Office PowerPoint</Application>
  <PresentationFormat>Widescreen</PresentationFormat>
  <Paragraphs>198</Paragraphs>
  <Slides>25</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ＭＳ Ｐゴシック</vt:lpstr>
      <vt:lpstr>Arial</vt:lpstr>
      <vt:lpstr>AvenirNext LT Pro Demi</vt:lpstr>
      <vt:lpstr>AvenirNext LT Pro Thin</vt:lpstr>
      <vt:lpstr>Calibri</vt:lpstr>
      <vt:lpstr>Calibri Light</vt:lpstr>
      <vt:lpstr>Helvetica Neue</vt:lpstr>
      <vt:lpstr>Lucida Grande</vt:lpstr>
      <vt:lpstr>Esri_Corporate_Template-Dark</vt:lpstr>
      <vt:lpstr>Office Theme</vt:lpstr>
      <vt:lpstr>Automating Builds  for Enterprise JavaScript Applications</vt:lpstr>
      <vt:lpstr>Production</vt:lpstr>
      <vt:lpstr>Google PageSpeed</vt:lpstr>
      <vt:lpstr>PowerPoint Presentation</vt:lpstr>
      <vt:lpstr>PowerPoint Presentation</vt:lpstr>
      <vt:lpstr>PowerPoint Presentation</vt:lpstr>
      <vt:lpstr>PowerPoint Presentation</vt:lpstr>
      <vt:lpstr>Blocking requests</vt:lpstr>
      <vt:lpstr>PowerPoint Presentation</vt:lpstr>
      <vt:lpstr>PowerPoint Presentation</vt:lpstr>
      <vt:lpstr>Build Components</vt:lpstr>
      <vt:lpstr>PowerPoint Presentation</vt:lpstr>
      <vt:lpstr>PowerPoint Presentation</vt:lpstr>
      <vt:lpstr>PowerPoint Presentation</vt:lpstr>
      <vt:lpstr>PowerPoint Presentation</vt:lpstr>
      <vt:lpstr>PowerPoint Presentation</vt:lpstr>
      <vt:lpstr>Build Automation</vt:lpstr>
      <vt:lpstr>PowerPoint Presentation</vt:lpstr>
      <vt:lpstr>PowerPoint Presentation</vt:lpstr>
      <vt:lpstr>Sample Project </vt:lpstr>
      <vt:lpstr>Continuous Integration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TITLE SLIDE</dc:title>
  <dc:creator/>
  <cp:lastModifiedBy/>
  <cp:revision>7</cp:revision>
  <dcterms:created xsi:type="dcterms:W3CDTF">2016-02-02T00:42:07Z</dcterms:created>
  <dcterms:modified xsi:type="dcterms:W3CDTF">2016-03-10T21:47:34Z</dcterms:modified>
</cp:coreProperties>
</file>